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notesMasterIdLst>
    <p:notesMasterId r:id="rId49"/>
  </p:notesMasterIdLst>
  <p:handoutMasterIdLst>
    <p:handoutMasterId r:id="rId50"/>
  </p:handoutMasterIdLst>
  <p:sldIdLst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0" r:id="rId25"/>
    <p:sldId id="295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8" r:id="rId38"/>
    <p:sldId id="296" r:id="rId39"/>
    <p:sldId id="297" r:id="rId40"/>
    <p:sldId id="294" r:id="rId41"/>
    <p:sldId id="299" r:id="rId42"/>
    <p:sldId id="300" r:id="rId43"/>
    <p:sldId id="301" r:id="rId44"/>
    <p:sldId id="302" r:id="rId45"/>
    <p:sldId id="303" r:id="rId46"/>
    <p:sldId id="304" r:id="rId47"/>
    <p:sldId id="261" r:id="rId48"/>
  </p:sldIdLst>
  <p:sldSz cx="12192000" cy="6858000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  <a:srgbClr val="000000"/>
    <a:srgbClr val="FF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7E62B-00B1-4413-B7E0-0BDAE3BA9067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7B0C2-1EEF-4AFA-AAF9-6697EEFE95B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3855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F6844-E7AD-40DC-84AC-605C4A9A6E3E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508B2-C7F1-4336-8E34-64C52CD215C3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117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616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111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351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podr prezentacja konie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98" b="80240"/>
          <a:stretch>
            <a:fillRect/>
          </a:stretch>
        </p:blipFill>
        <p:spPr bwMode="auto">
          <a:xfrm>
            <a:off x="1" y="333375"/>
            <a:ext cx="1488017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kpodr prezentacja konie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955"/>
          <a:stretch>
            <a:fillRect/>
          </a:stretch>
        </p:blipFill>
        <p:spPr bwMode="auto">
          <a:xfrm>
            <a:off x="0" y="5516563"/>
            <a:ext cx="9696451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407251"/>
      </p:ext>
    </p:extLst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71265000"/>
      </p:ext>
    </p:extLst>
  </p:cSld>
  <p:clrMapOvr>
    <a:masterClrMapping/>
  </p:clrMapOvr>
  <p:transition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61858903"/>
      </p:ext>
    </p:extLst>
  </p:cSld>
  <p:clrMapOvr>
    <a:masterClrMapping/>
  </p:clrMapOvr>
  <p:transition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31977440"/>
      </p:ext>
    </p:extLst>
  </p:cSld>
  <p:clrMapOvr>
    <a:masterClrMapping/>
  </p:clrMapOvr>
  <p:transition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23371997"/>
      </p:ext>
    </p:extLst>
  </p:cSld>
  <p:clrMapOvr>
    <a:masterClrMapping/>
  </p:clrMapOvr>
  <p:transition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16251708"/>
      </p:ext>
    </p:extLst>
  </p:cSld>
  <p:clrMapOvr>
    <a:masterClrMapping/>
  </p:clrMapOvr>
  <p:transition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9926503"/>
      </p:ext>
    </p:extLst>
  </p:cSld>
  <p:clrMapOvr>
    <a:masterClrMapping/>
  </p:clrMapOvr>
  <p:transition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350846893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19657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044579452"/>
      </p:ext>
    </p:extLst>
  </p:cSld>
  <p:clrMapOvr>
    <a:masterClrMapping/>
  </p:clrMapOvr>
  <p:transition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51675971"/>
      </p:ext>
    </p:extLst>
  </p:cSld>
  <p:clrMapOvr>
    <a:masterClrMapping/>
  </p:clrMapOvr>
  <p:transition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940800" y="1125539"/>
            <a:ext cx="2641600" cy="4960937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16000" y="1125539"/>
            <a:ext cx="7721600" cy="496093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01938914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459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808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12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901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245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592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11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736B3-EE47-441B-ABDE-3A2DFFFC6C52}" type="datetimeFigureOut">
              <a:rPr lang="pl-PL" smtClean="0"/>
              <a:t>2021.07.08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5BF32-F72D-4DC8-84DA-16A45DDCAF19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896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1125538"/>
            <a:ext cx="10566400" cy="6477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1" y="2362201"/>
            <a:ext cx="10257367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4"/>
            <a:endParaRPr lang="pl-PL" altLang="pl-PL"/>
          </a:p>
          <a:p>
            <a:pPr lvl="4"/>
            <a:endParaRPr lang="pl-PL" altLang="pl-PL"/>
          </a:p>
          <a:p>
            <a:pPr lvl="4"/>
            <a:endParaRPr lang="pl-PL" altLang="pl-PL"/>
          </a:p>
        </p:txBody>
      </p:sp>
      <p:pic>
        <p:nvPicPr>
          <p:cNvPr id="6148" name="Picture 5" descr="kpodr prezentacja konie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698" b="80240"/>
          <a:stretch>
            <a:fillRect/>
          </a:stretch>
        </p:blipFill>
        <p:spPr bwMode="auto">
          <a:xfrm>
            <a:off x="0" y="260350"/>
            <a:ext cx="1583267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9"/>
          <p:cNvSpPr txBox="1">
            <a:spLocks noChangeArrowheads="1"/>
          </p:cNvSpPr>
          <p:nvPr userDrawn="1"/>
        </p:nvSpPr>
        <p:spPr bwMode="auto">
          <a:xfrm>
            <a:off x="1871134" y="404814"/>
            <a:ext cx="9505951" cy="4730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pl-PL" altLang="pl-PL" sz="1000" b="0" i="1" dirty="0">
                <a:solidFill>
                  <a:srgbClr val="339933"/>
                </a:solidFill>
              </a:rPr>
              <a:t>Sytuacja ekonomiczna gospodarstw rolnych w województwie kujawsko-pomorskim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endParaRPr lang="pl-PL" altLang="pl-PL" sz="1000" b="0" i="1" dirty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0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>
    <p:cover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2080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•"/>
        <a:defRPr sz="2400">
          <a:solidFill>
            <a:schemeClr val="tx1"/>
          </a:solidFill>
          <a:latin typeface="+mn-lt"/>
        </a:defRPr>
      </a:lvl3pPr>
      <a:lvl4pPr marL="16160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,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46185" cy="738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101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E80C33-DD3E-4C58-AE41-B05FB08AAB5F}"/>
              </a:ext>
            </a:extLst>
          </p:cNvPr>
          <p:cNvSpPr txBox="1">
            <a:spLocks/>
          </p:cNvSpPr>
          <p:nvPr/>
        </p:nvSpPr>
        <p:spPr>
          <a:xfrm>
            <a:off x="3672417" y="49177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przyznaje się na operację:</a:t>
            </a:r>
            <a:endParaRPr lang="pl-PL" altLang="pl-PL" sz="2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CD3ADA-9EA6-47BB-B917-6964A93EA1CB}"/>
              </a:ext>
            </a:extLst>
          </p:cNvPr>
          <p:cNvSpPr txBox="1">
            <a:spLocks/>
          </p:cNvSpPr>
          <p:nvPr/>
        </p:nvSpPr>
        <p:spPr>
          <a:xfrm>
            <a:off x="508000" y="1634778"/>
            <a:ext cx="11176000" cy="45259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pl-PL" alt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obejmującą wyłącznie inwestycje związane bezpośrednio z działalnością rolniczą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również przygotowaniem do sprzedaży produktów rolnych wytwarzanych w gospodarstwie (w przypadku gdy operacja jest związana bezpośrednio z działalnością rolniczą w zakresie produkcji zwierzęcej, operacja może obejmować wyłącznie inwestycje związane z produkcją zwierzęcą w zakresie zwierząt gospodarskich w rozumieniu przepisów o organizacji hodowli i rozrodzie zwierząt gospodarskich);</a:t>
            </a:r>
          </a:p>
          <a:p>
            <a:pPr>
              <a:buFontTx/>
              <a:buChar char="-"/>
            </a:pPr>
            <a:r>
              <a:rPr lang="pl-PL" alt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uzasadnioną ekonomicznie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pod względem </a:t>
            </a:r>
            <a:r>
              <a:rPr lang="pl-PL" alt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racjonalności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jej kosztów;</a:t>
            </a:r>
          </a:p>
          <a:p>
            <a:pPr>
              <a:buFontTx/>
              <a:buChar char="-"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której </a:t>
            </a:r>
            <a:r>
              <a:rPr lang="pl-PL" alt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kwalifikowalne, nie są finansowane z udziałem innych środków publicznych;	</a:t>
            </a:r>
          </a:p>
          <a:p>
            <a:pPr>
              <a:buFontTx/>
              <a:buChar char="-"/>
            </a:pPr>
            <a:r>
              <a:rPr lang="pl-PL" alt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która nie spowoduje wzrostu produkcji, dla której brak jest rynku zbytu;</a:t>
            </a:r>
          </a:p>
          <a:p>
            <a:pPr>
              <a:buFontTx/>
              <a:buChar char="-"/>
            </a:pPr>
            <a:r>
              <a:rPr lang="pl-PL" alt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spełniającą wymagania określone przepisami prawa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mającymi zastosowanie do inwestycji realizowanych w ramach operacji;</a:t>
            </a:r>
          </a:p>
          <a:p>
            <a:pPr>
              <a:buFontTx/>
              <a:buChar char="-"/>
            </a:pPr>
            <a:r>
              <a:rPr lang="pl-PL" alt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której realizacja nie jest możliwa bez udziału środków publicznych 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(unikanie efektu </a:t>
            </a:r>
            <a:r>
              <a:rPr lang="pl-PL" alt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dead weight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190204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CD3ADA-9EA6-47BB-B917-6964A93EA1CB}"/>
              </a:ext>
            </a:extLst>
          </p:cNvPr>
          <p:cNvSpPr txBox="1">
            <a:spLocks/>
          </p:cNvSpPr>
          <p:nvPr/>
        </p:nvSpPr>
        <p:spPr>
          <a:xfrm>
            <a:off x="508000" y="1634778"/>
            <a:ext cx="11176000" cy="45259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Pomocy </a:t>
            </a:r>
            <a:r>
              <a:rPr lang="pl-PL" altLang="pl-PL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przyznaje się na operację dotyczącą chowu drobiu, chyba że</a:t>
            </a:r>
            <a:endParaRPr lang="pl-PL" altLang="pl-PL" sz="2600" dirty="0"/>
          </a:p>
          <a:p>
            <a:pPr>
              <a:buFontTx/>
              <a:buChar char="-"/>
            </a:pPr>
            <a:r>
              <a:rPr lang="pl-PL" alt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chów jest ekologiczny</a:t>
            </a: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zgodnie z rozporządzeniem Rady (WE) nr 834/2007 z dnia 28 czerwca 2007 r. w sprawie produkcji ekologicznej i znakowania produktów ekologicznych i uchylającym rozporządzenie (EWG) nr 2092/91 (Dz. Urz. UE L 189 z 20.07.2007, str. 1, z późn. zm.) albo </a:t>
            </a:r>
          </a:p>
          <a:p>
            <a:pPr>
              <a:buFontTx/>
              <a:buChar char="-"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operacja będzie polegała na zmianie sposobu chowu z nieekologicznego na ekologiczny.</a:t>
            </a:r>
          </a:p>
          <a:p>
            <a:pPr>
              <a:buFontTx/>
              <a:buNone/>
            </a:pPr>
            <a:endParaRPr lang="pl-PL" altLang="pl-PL" sz="2300" dirty="0"/>
          </a:p>
        </p:txBody>
      </p:sp>
    </p:spTree>
    <p:extLst>
      <p:ext uri="{BB962C8B-B14F-4D97-AF65-F5344CB8AC3E}">
        <p14:creationId xmlns:p14="http://schemas.microsoft.com/office/powerpoint/2010/main" val="107818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50320A08-2263-4469-A85B-D3324381068C}"/>
              </a:ext>
            </a:extLst>
          </p:cNvPr>
          <p:cNvSpPr txBox="1">
            <a:spLocks/>
          </p:cNvSpPr>
          <p:nvPr/>
        </p:nvSpPr>
        <p:spPr>
          <a:xfrm>
            <a:off x="558800" y="1639888"/>
            <a:ext cx="11328400" cy="45259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Realizacja operacji przyczyni się do </a:t>
            </a:r>
            <a:r>
              <a:rPr lang="pl-PL" altLang="pl-PL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poprawy ogólnych wyników gospodarstwa, </a:t>
            </a:r>
            <a:r>
              <a:rPr lang="pl-PL" alt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jeżeli ma na celu poprawę konkurencyjności i zwiększenie rentowności gospodarstwa oraz doprowadzi do wzrostu wartości dodanej brutto w gospodarstwie </a:t>
            </a:r>
            <a:r>
              <a:rPr lang="pl-PL" alt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(GVA), </a:t>
            </a:r>
            <a:r>
              <a:rPr lang="pl-PL" altLang="pl-PL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najmniej o 10% </a:t>
            </a:r>
            <a:r>
              <a:rPr lang="pl-PL" altLang="pl-PL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odniesieniu do roku </a:t>
            </a:r>
            <a:r>
              <a:rPr lang="pl-PL" alt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pl-PL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którym przypada dzień rozpoczęcia terminu składania wniosków</a:t>
            </a:r>
            <a:r>
              <a:rPr lang="pl-PL" alt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przyznanie pomocy,  w którym został złożony dany wniosek, w okresie 5 lat od dnia przyznania pomocy w </a:t>
            </a:r>
            <a:r>
              <a:rPr lang="pl-PL" altLang="pl-PL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obszarach wsparcia (A – D)</a:t>
            </a:r>
          </a:p>
          <a:p>
            <a:pPr algn="ctr">
              <a:buFontTx/>
              <a:buNone/>
            </a:pPr>
            <a:endParaRPr lang="pl-PL" altLang="pl-PL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Tx/>
              <a:buNone/>
            </a:pPr>
            <a:r>
              <a:rPr lang="pl-PL" alt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Jeżeli operacja zostanie zrealizowana prawidłowo, </a:t>
            </a:r>
            <a:r>
              <a:rPr lang="pl-PL" altLang="pl-PL" sz="24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tym w zakresie zestawienia rzeczowego operacji, a warunek wzrostu GVA w gospodarstwie nie zostanie osiągnięty </a:t>
            </a:r>
            <a:r>
              <a:rPr lang="pl-PL" alt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względu na czynniki zewnętrzne, których negatywnego wpływu na GVA gospodarstwa rolnik nie miał możliwości złagodzić, pomoc nie będzie podlegała zwrotowi – zapisy PROW</a:t>
            </a:r>
          </a:p>
          <a:p>
            <a:pPr algn="ctr">
              <a:buFontTx/>
              <a:buNone/>
            </a:pPr>
            <a:endParaRPr lang="pl-PL" altLang="pl-PL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009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8B5F3E1-721B-4C1A-B8E8-D3D04899EF54}"/>
              </a:ext>
            </a:extLst>
          </p:cNvPr>
          <p:cNvSpPr txBox="1"/>
          <p:nvPr/>
        </p:nvSpPr>
        <p:spPr>
          <a:xfrm>
            <a:off x="897465" y="1674673"/>
            <a:ext cx="1090506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Przyznanie pomocy w obszarze nawadniania nie jest uzależnione od wielkości ekonomicznej gospodarstwa i nie wymaga wykazania wzrostu wartości dodanej brutto (GVA), jednak każda z inwestycji w nawadnianie wiąże się z koniecznością prowadzenia w gospodarstwie monitoringu w zakresie zużycia wody.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30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2A614C95-5449-4046-8BE6-82BBA36DE151}"/>
              </a:ext>
            </a:extLst>
          </p:cNvPr>
          <p:cNvSpPr txBox="1">
            <a:spLocks/>
          </p:cNvSpPr>
          <p:nvPr/>
        </p:nvSpPr>
        <p:spPr>
          <a:xfrm>
            <a:off x="592667" y="1507067"/>
            <a:ext cx="11438466" cy="46190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przyznaje się, jeżeli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wielkość ekonomiczna gospodarstwa (SO)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nie mniejsza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niż 13 tys. euro i nie większa niż:</a:t>
            </a:r>
          </a:p>
          <a:p>
            <a:pPr algn="ctr">
              <a:buFontTx/>
              <a:buNone/>
            </a:pP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 250 tys. euro – obszar A</a:t>
            </a:r>
          </a:p>
          <a:p>
            <a:pPr algn="ctr">
              <a:buFontTx/>
              <a:buNone/>
            </a:pP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200 tys. euro – obszary B, C, D</a:t>
            </a:r>
          </a:p>
          <a:p>
            <a:pPr algn="ctr">
              <a:buFontTx/>
              <a:buNone/>
            </a:pP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obszarze nawadniania  przyznanie pomocy nie jest uzależnione od wielkości ekonomicznej gospodarstwa (SO)</a:t>
            </a:r>
          </a:p>
          <a:p>
            <a:pPr algn="ctr">
              <a:buFontTx/>
              <a:buNone/>
            </a:pPr>
            <a:r>
              <a:rPr lang="pl-PL" altLang="pl-PL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https://kalkulator-so.pl/</a:t>
            </a:r>
          </a:p>
          <a:p>
            <a:pPr>
              <a:buFontTx/>
              <a:buNone/>
            </a:pP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dwa przypadki gdy do tej kwestii ARiMR podchodzi inaczej, tj.: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przypadku, gdy </a:t>
            </a:r>
            <a:r>
              <a:rPr lang="pl-PL" altLang="pl-PL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operację mają realizować osoby wspólnie wnioskujące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pomoc może być przyznana, jeżeli wielkość ekonomiczna gospodarstwa osoby wspólnie wnioskującej jest mniejsza niż 13 tys. euro, pod warunkiem, że:</a:t>
            </a:r>
          </a:p>
          <a:p>
            <a:pPr lvl="1"/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wielkości ekonomicznych gospodarstw osób wspólnie wnioskujących wynosi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najmniej 15 tys. euro;</a:t>
            </a:r>
          </a:p>
          <a:p>
            <a:pPr lvl="1"/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wyniku realizacji operacji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roku złożenia wniosku o płatność końcową,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gospodarstwo każdej z tych osób osiągnie wielkość ekonomiczną wynoszącą co najmniej 13 tys. euro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1219619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D1DC8E-4326-467E-99F0-B2BFC6FBC62B}"/>
              </a:ext>
            </a:extLst>
          </p:cNvPr>
          <p:cNvSpPr txBox="1">
            <a:spLocks/>
          </p:cNvSpPr>
          <p:nvPr/>
        </p:nvSpPr>
        <p:spPr>
          <a:xfrm>
            <a:off x="383116" y="1344084"/>
            <a:ext cx="11554883" cy="58658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W przypadku </a:t>
            </a: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operacji rozwój bydła mlecznego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pomoc może być przyznana, jeżeli wielkość ekonomiczna gospodarstwa jest nie większa niż 200 tys. euro i:</a:t>
            </a:r>
          </a:p>
          <a:p>
            <a:pPr lvl="1"/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gospodarstwie jest utrzymywane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najmniej 25 krów mlecznych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których wiek w dniu 15 maja roku, w którym został złożony wniosek o przyznanie pomocy, przekracza 24 miesiące, zwanych „krowami mlecznymi”, albo</a:t>
            </a:r>
          </a:p>
          <a:p>
            <a:pPr lvl="1"/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gospodarstwie jest utrzymywane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najmniej 15 krów mlecznych 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 wyniku realizacji operacji do dnia złożenia wniosku o płatność ostateczną liczba krów mlecznych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wzrośnie do co najmniej 25 krów mlecznych,</a:t>
            </a:r>
          </a:p>
          <a:p>
            <a:pPr lvl="1"/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gdy operacja jest realizowana przez osobę fizyczną która w dniu złożenia wniosku o przyznanie pomocy ma nie więcej niż 40 lat, rozpoczęła prowadzenie gospodarstwa jako kierujący w rozumieniu  przepisów dotyczących przyznawania premii dla młodych rolników nie wcześniej niż 5 lat przed złożeniem wniosku o przyznanie pomocy oraz posiada kwalifikacje zawodowe określone rozporządzeniu  dla typu operacji „Premie dla  młodego rolnika - w gospodarstwie jest utrzymywane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mniej niż 15 krów mlecznych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albo nie są utrzymywane żadne krowy mleczne i w wyniku realizacji operacji do dnia złożenia wniosku o płatność 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końcową liczba krów mlecznych wyniesie co najmniej 25, a wielkość ekonomiczna gospodarstwa wynosi co najmniej 13 tys. euro.</a:t>
            </a:r>
          </a:p>
          <a:p>
            <a:pPr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834928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7F662-AE1A-4434-84FD-EE3BDE4E40A7}"/>
              </a:ext>
            </a:extLst>
          </p:cNvPr>
          <p:cNvSpPr txBox="1">
            <a:spLocks/>
          </p:cNvSpPr>
          <p:nvPr/>
        </p:nvSpPr>
        <p:spPr>
          <a:xfrm>
            <a:off x="1981200" y="560735"/>
            <a:ext cx="8229600" cy="504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Grunty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4EC71D-2AC4-461F-85C7-B9055594B3A2}"/>
              </a:ext>
            </a:extLst>
          </p:cNvPr>
          <p:cNvSpPr txBox="1">
            <a:spLocks/>
          </p:cNvSpPr>
          <p:nvPr/>
        </p:nvSpPr>
        <p:spPr>
          <a:xfrm>
            <a:off x="251519" y="1439333"/>
            <a:ext cx="11500213" cy="414990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	Ustalając wielkość ekonomiczną gospodarstwa</a:t>
            </a:r>
            <a:r>
              <a:rPr lang="pl-PL" sz="1800" b="1" strike="sngStrik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oraz powierzchnię gospodarstwa</a:t>
            </a:r>
            <a:r>
              <a:rPr lang="pl-PL" sz="1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posiadanego przez rolnika,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uwzględnia się </a:t>
            </a:r>
            <a:r>
              <a:rPr lang="pl-PL" sz="1800" u="sng" dirty="0">
                <a:latin typeface="Times New Roman" pitchFamily="18" charset="0"/>
                <a:cs typeface="Times New Roman" pitchFamily="18" charset="0"/>
              </a:rPr>
              <a:t>grunty orne, sady, łąki trwałe, pastwiska trwałe, grunty rolne zabudowane, grunty pod stawami oraz grunty pod rowami,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wchodzące w skład gospodarstwa </a:t>
            </a:r>
            <a:r>
              <a:rPr lang="pl-PL" sz="1800" u="sng" dirty="0">
                <a:latin typeface="Times New Roman" pitchFamily="18" charset="0"/>
                <a:cs typeface="Times New Roman" pitchFamily="18" charset="0"/>
              </a:rPr>
              <a:t>w dniu złożenia wniosku o przyznanie pomocy: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	1) 	stanowiące przedmiot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własności rolnika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None/>
              <a:defRPr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	2) 	oddane w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użytkowanie wieczyste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rolnikowi;</a:t>
            </a:r>
          </a:p>
          <a:p>
            <a:pPr>
              <a:buFontTx/>
              <a:buNone/>
              <a:defRPr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	3)	które są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dzierżawione z ZWR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Skarbu Państwa lub od JST, na podstawie umowy dzierżawy zawartej na czas nieoznaczony albo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na okres co najmniej 7 lat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od dnia złożenia wniosku o przyznanie pomocy;</a:t>
            </a:r>
          </a:p>
          <a:p>
            <a:pPr>
              <a:buFontTx/>
              <a:buNone/>
              <a:defRPr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	4) 	które są 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dzierżawione od podmiotów innych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niż wymienione powyżej, jeżeli umowa dzierżawy została zawarta: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		a) 	w formie aktu notarialnego albo z datą pewną, oraz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		b) 	na okres co najmniej 7 lat od dnia złożenia wniosku o przyznanie pomocy;</a:t>
            </a:r>
          </a:p>
          <a:p>
            <a:pPr>
              <a:buFontTx/>
              <a:buNone/>
              <a:defRPr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	5) 	</a:t>
            </a:r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do których rolnikowi lub jego małżonkowi przyznano jednolitą płatność 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obszarową na podstawie przepisów o płatnościach w ramach systemów wsparcia bezpośredniego, pomoc finansową w ramach działań obszarowych w ramach PROW 2007–2013, lub PROW 2014-2020, co najmniej w roku, w którym złożono wniosek o przyznanie pomocy, a jeżeli w danym roku nie przyznano jeszcze płatności lub pomocy, płatność lub pomoc została przyznana co najmniej w roku poprzedzającym rok złożenia wniosku o przyznanie pomocy.</a:t>
            </a:r>
          </a:p>
          <a:p>
            <a:pPr>
              <a:buFontTx/>
              <a:buNone/>
              <a:defRPr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634684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8231DD-8466-47D2-8D9C-CD17BD839E86}"/>
              </a:ext>
            </a:extLst>
          </p:cNvPr>
          <p:cNvSpPr txBox="1">
            <a:spLocks/>
          </p:cNvSpPr>
          <p:nvPr/>
        </p:nvSpPr>
        <p:spPr>
          <a:xfrm>
            <a:off x="1981200" y="747713"/>
            <a:ext cx="8229600" cy="5762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600" b="1" dirty="0"/>
              <a:t>Produkcja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DF516D-56DE-4185-BACA-4DD99F0404E5}"/>
              </a:ext>
            </a:extLst>
          </p:cNvPr>
          <p:cNvSpPr txBox="1">
            <a:spLocks/>
          </p:cNvSpPr>
          <p:nvPr/>
        </p:nvSpPr>
        <p:spPr>
          <a:xfrm>
            <a:off x="581290" y="1927044"/>
            <a:ext cx="11029420" cy="45259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 ustalaniu wielkości ekonomicznej gospodarstwa bierze się pod uwagę:</a:t>
            </a:r>
          </a:p>
          <a:p>
            <a:pPr>
              <a:buFontTx/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produkcji roślinnej 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alt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uprawy w plonie głównym 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roku, w którym przypada dzień rozpoczęcia terminu składania wniosków o przyznanie pomocy; za plon główny uznaje się uprawę, której okres wegetacji jest najdłuższy;</a:t>
            </a:r>
          </a:p>
          <a:p>
            <a:pPr>
              <a:buFontTx/>
              <a:buAutoNum type="arabicParenR" startAt="2"/>
            </a:pP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przypadku produkcji zwierzęcej 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alt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średni 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zwierząt w roku, w którym przypada dzień rozpoczęcia terminu składania wniosków o przyznanie pomocy.</a:t>
            </a:r>
          </a:p>
          <a:p>
            <a:pPr>
              <a:buFontTx/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074647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7D167C-C022-4CA4-86A7-B98CEE4FB562}"/>
              </a:ext>
            </a:extLst>
          </p:cNvPr>
          <p:cNvSpPr txBox="1">
            <a:spLocks/>
          </p:cNvSpPr>
          <p:nvPr/>
        </p:nvSpPr>
        <p:spPr>
          <a:xfrm>
            <a:off x="1981200" y="357187"/>
            <a:ext cx="8229600" cy="11430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dirty="0"/>
              <a:t>Warunki realizacji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B773A7-3886-43D7-B200-85BC524699CC}"/>
              </a:ext>
            </a:extLst>
          </p:cNvPr>
          <p:cNvSpPr txBox="1">
            <a:spLocks/>
          </p:cNvSpPr>
          <p:nvPr/>
        </p:nvSpPr>
        <p:spPr>
          <a:xfrm>
            <a:off x="558800" y="1500188"/>
            <a:ext cx="11074400" cy="41513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operacja będzie realizowana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nie więcej niż dwóch etapach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 - D) a wykonanie zakresu rzeczowego, zgodnie z zestawieniem rzeczowo-finansowym operacji, w tym poniesienie przez beneficjenta kosztów kwalifikowalnych operacji oraz złożenie wniosku o płatność końcową, nastąpi w terminie: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	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miesięcy 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dnia zawarcia umowy – w przypadku operacji realizowanych w dwóch etapach,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	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miesięcy 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dnia zawarcia umowy – w przypadku operacji realizowanych w jednym etapie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– lecz </a:t>
            </a:r>
            <a:r>
              <a:rPr lang="pl-PL" alt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później niż do dnia </a:t>
            </a:r>
            <a:r>
              <a:rPr lang="pl-PL" altLang="pl-PL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czerwca 2025</a:t>
            </a:r>
            <a:r>
              <a:rPr lang="pl-PL" altLang="pl-PL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r.;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złożenie wniosku o płatność pośrednią nastąpi w terminie 24 miesięcy od dnia zawarcia umowy; 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płatność  końcowa będzie obejmować nie mniej niż 25% łącznej planowanej wysokości pomocy.</a:t>
            </a:r>
          </a:p>
          <a:p>
            <a:pPr>
              <a:buFontTx/>
              <a:buNone/>
            </a:pP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alt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nawadniania pomoc przyznaje się na operację, która będzie realizowana bez podziału na etapy, a wykonanie zakresu rzeczowego, zgodnie z zestawieniem rzeczowo-finansowym operacji, w tym poniesienie kosztów kwalifikowalnych operacji oraz złożenie wniosku o płatność końcową (tj. po zrealizowaniu całej operacji), powinno nastąpić przed upływem 24 miesięcy od dnia zawarcia umowy o przyznaniu pomocy.</a:t>
            </a:r>
          </a:p>
          <a:p>
            <a:pPr>
              <a:buFontTx/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2248326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E18201-94B2-44F6-9422-4F58113F407D}"/>
              </a:ext>
            </a:extLst>
          </p:cNvPr>
          <p:cNvSpPr txBox="1">
            <a:spLocks/>
          </p:cNvSpPr>
          <p:nvPr/>
        </p:nvSpPr>
        <p:spPr>
          <a:xfrm>
            <a:off x="1981200" y="414336"/>
            <a:ext cx="8229600" cy="114300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dirty="0"/>
              <a:t>Leasing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75F9E3-86C0-474F-8559-62A578CDAB04}"/>
              </a:ext>
            </a:extLst>
          </p:cNvPr>
          <p:cNvSpPr txBox="1">
            <a:spLocks/>
          </p:cNvSpPr>
          <p:nvPr/>
        </p:nvSpPr>
        <p:spPr>
          <a:xfrm>
            <a:off x="457200" y="1625600"/>
            <a:ext cx="11277600" cy="36750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 przypadku operacji obejmujących </a:t>
            </a:r>
            <a:r>
              <a:rPr lang="pl-PL" altLang="pl-PL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inwestycje polegające na nabyciu rzeczy będących przedmiotem leasingu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operację należy zrealizować w nie więcej niż </a:t>
            </a:r>
            <a:r>
              <a:rPr lang="pl-PL" alt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pięciu etapach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przy czym część operacji obejmująca wyłącznie inwestycje niepolegające na nabyciu rzeczy będących przedmiotem leasingu będzie realizowana w nie więcej niż 2 etapach i zgodnie z zasadami dla takich operacji</a:t>
            </a:r>
          </a:p>
          <a:p>
            <a:pPr>
              <a:buFontTx/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złożenie </a:t>
            </a:r>
            <a:r>
              <a:rPr lang="pl-PL" alt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pierwszego wniosku o płatność pośrednią nastąpi w terminie 12 miesięcy 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dnia zawarcia umowy, przy czym złożenie pierwszego wniosku o płatność pośrednią w odniesieniu do części operacji obejmującej wyłącznie inwestycje niepolegające na nabyciu rzeczy będących przedmiotem leasingu nastąpi w terminie 24 miesięcy od dnia zawarcia umowy;</a:t>
            </a:r>
          </a:p>
          <a:p>
            <a:pPr>
              <a:buFontTx/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wniosek o płatność będzie składany </a:t>
            </a:r>
            <a:r>
              <a:rPr lang="pl-PL" alt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częściej niż co 6 miesięcy,</a:t>
            </a:r>
          </a:p>
          <a:p>
            <a:pPr>
              <a:buFontTx/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zakończenie realizacji operacji i złożenie wniosku o płatność końcową nastąpi w terminie </a:t>
            </a:r>
            <a:r>
              <a:rPr lang="pl-PL" alt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miesięcy 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dnia zawarcia umowy, lecz nie później niż </a:t>
            </a:r>
            <a:r>
              <a:rPr lang="pl-PL" alt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dnia 30 czerwca 2025 r., 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 czym złożenie ostatniego wniosku o płatność w odniesieniu do części operacji obejmującej wyłącznie inwestycje niepolegające na nabyciu rzeczy będących przedmiotem leasingu nastąpi w terminach odpowiednio 24 lub 36 mieś.;</a:t>
            </a:r>
          </a:p>
          <a:p>
            <a:pPr>
              <a:buFontTx/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pl-PL" alt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stosuje się przepisu dot. 25 % w ostatnim etapie</a:t>
            </a:r>
          </a:p>
          <a:p>
            <a:pPr>
              <a:buFontTx/>
              <a:buNone/>
            </a:pPr>
            <a:r>
              <a:rPr lang="pl-PL" altLang="pl-PL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Uwaga: W obszarze nawadniania operacja nie może być realizowana za pośrednictwem leasingu.</a:t>
            </a:r>
          </a:p>
          <a:p>
            <a:pPr>
              <a:buFontTx/>
              <a:buNone/>
            </a:pP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183465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4771830" y="4416392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457200">
              <a:spcBef>
                <a:spcPct val="0"/>
              </a:spcBef>
            </a:pPr>
            <a:r>
              <a:rPr lang="pl-PL" altLang="pl-PL" sz="2000" b="1" i="1" dirty="0">
                <a:solidFill>
                  <a:srgbClr val="336600"/>
                </a:solidFill>
                <a:latin typeface="Verdana" panose="020B0604030504040204" pitchFamily="34" charset="0"/>
              </a:rPr>
              <a:t>Łukasz Piotrowski</a:t>
            </a:r>
            <a:br>
              <a:rPr lang="pl-PL" altLang="pl-PL" sz="2000" b="1" dirty="0">
                <a:solidFill>
                  <a:srgbClr val="336600"/>
                </a:solidFill>
                <a:latin typeface="Verdana" panose="020B0604030504040204" pitchFamily="34" charset="0"/>
              </a:rPr>
            </a:br>
            <a:r>
              <a:rPr lang="pl-PL" altLang="pl-PL" b="1" dirty="0">
                <a:solidFill>
                  <a:prstClr val="white">
                    <a:lumMod val="50000"/>
                  </a:prstClr>
                </a:solidFill>
                <a:latin typeface="Verdana" panose="020B0604030504040204" pitchFamily="34" charset="0"/>
              </a:rPr>
              <a:t>Dział Ekonomiki i Zarządzania Gospodarstwem Rolnym, </a:t>
            </a:r>
            <a:br>
              <a:rPr lang="pl-PL" altLang="pl-PL" b="1" dirty="0">
                <a:solidFill>
                  <a:prstClr val="white">
                    <a:lumMod val="50000"/>
                  </a:prstClr>
                </a:solidFill>
                <a:latin typeface="Verdana" panose="020B0604030504040204" pitchFamily="34" charset="0"/>
              </a:rPr>
            </a:br>
            <a:r>
              <a:rPr lang="pl-PL" altLang="pl-PL" b="1" dirty="0">
                <a:solidFill>
                  <a:prstClr val="white">
                    <a:lumMod val="50000"/>
                  </a:prstClr>
                </a:solidFill>
                <a:latin typeface="Verdana" panose="020B0604030504040204" pitchFamily="34" charset="0"/>
              </a:rPr>
              <a:t>KPODR w Minikowie</a:t>
            </a:r>
            <a:br>
              <a:rPr lang="pl-PL" altLang="pl-PL" sz="2400" b="1" dirty="0">
                <a:solidFill>
                  <a:prstClr val="white">
                    <a:lumMod val="50000"/>
                  </a:prstClr>
                </a:solidFill>
                <a:latin typeface="Verdana" panose="020B0604030504040204" pitchFamily="34" charset="0"/>
              </a:rPr>
            </a:br>
            <a:endParaRPr lang="pl-PL" altLang="pl-PL" sz="2400" b="1" dirty="0">
              <a:solidFill>
                <a:prstClr val="white">
                  <a:lumMod val="50000"/>
                </a:prstClr>
              </a:solidFill>
              <a:latin typeface="Verdan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141A0D7-C776-463B-ACD1-9913CCCD22B4}"/>
              </a:ext>
            </a:extLst>
          </p:cNvPr>
          <p:cNvSpPr txBox="1"/>
          <p:nvPr/>
        </p:nvSpPr>
        <p:spPr>
          <a:xfrm>
            <a:off x="838201" y="1766299"/>
            <a:ext cx="10515600" cy="2189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4000"/>
              </a:lnSpc>
              <a:spcBef>
                <a:spcPts val="1200"/>
              </a:spcBef>
              <a:buClrTx/>
              <a:buFontTx/>
              <a:buNone/>
            </a:pPr>
            <a:r>
              <a:rPr lang="pl-PL" altLang="pl-PL" sz="4000" b="1" dirty="0">
                <a:solidFill>
                  <a:srgbClr val="006400"/>
                </a:solidFill>
                <a:latin typeface="arial" panose="020B0604020202020204" pitchFamily="34" charset="0"/>
              </a:rPr>
              <a:t>Modernizacja gospodarstw rolnych</a:t>
            </a:r>
          </a:p>
          <a:p>
            <a:pPr algn="ctr" eaLnBrk="1" hangingPunct="1">
              <a:lnSpc>
                <a:spcPct val="114000"/>
              </a:lnSpc>
              <a:spcBef>
                <a:spcPts val="1200"/>
              </a:spcBef>
              <a:buClrTx/>
              <a:buFontTx/>
              <a:buNone/>
            </a:pPr>
            <a:r>
              <a:rPr lang="pl-PL" altLang="pl-PL" sz="3200" b="1" dirty="0">
                <a:solidFill>
                  <a:srgbClr val="006400"/>
                </a:solidFill>
                <a:latin typeface="arial" panose="020B0604020202020204" pitchFamily="34" charset="0"/>
              </a:rPr>
              <a:t>Nabór wniosków </a:t>
            </a:r>
          </a:p>
          <a:p>
            <a:pPr algn="ctr" eaLnBrk="1" hangingPunct="1">
              <a:lnSpc>
                <a:spcPct val="114000"/>
              </a:lnSpc>
              <a:spcBef>
                <a:spcPts val="1200"/>
              </a:spcBef>
              <a:buClrTx/>
              <a:buFontTx/>
              <a:buNone/>
            </a:pPr>
            <a:r>
              <a:rPr lang="pl-PL" altLang="pl-PL" sz="3200" b="1" dirty="0">
                <a:solidFill>
                  <a:srgbClr val="006400"/>
                </a:solidFill>
                <a:latin typeface="arial" panose="020B0604020202020204" pitchFamily="34" charset="0"/>
              </a:rPr>
              <a:t>od 21 czerwca do 19 sierpnia 2021 r.</a:t>
            </a:r>
            <a:endParaRPr lang="pl-PL" altLang="pl-PL" sz="2800" b="1" dirty="0">
              <a:solidFill>
                <a:srgbClr val="006600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B55F3C60-B08D-4A3A-BE05-037F15B89232}"/>
              </a:ext>
            </a:extLst>
          </p:cNvPr>
          <p:cNvSpPr txBox="1"/>
          <p:nvPr/>
        </p:nvSpPr>
        <p:spPr>
          <a:xfrm>
            <a:off x="1862356" y="5075339"/>
            <a:ext cx="2978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Arial Black" panose="020B0A04020102020204" pitchFamily="34" charset="0"/>
              </a:rPr>
              <a:t>7 LIPCA 2021 r.</a:t>
            </a:r>
          </a:p>
        </p:txBody>
      </p:sp>
    </p:spTree>
    <p:extLst>
      <p:ext uri="{BB962C8B-B14F-4D97-AF65-F5344CB8AC3E}">
        <p14:creationId xmlns:p14="http://schemas.microsoft.com/office/powerpoint/2010/main" val="2798617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32E67-6D7D-41C4-8646-364508641587}"/>
              </a:ext>
            </a:extLst>
          </p:cNvPr>
          <p:cNvSpPr txBox="1">
            <a:spLocks/>
          </p:cNvSpPr>
          <p:nvPr/>
        </p:nvSpPr>
        <p:spPr>
          <a:xfrm>
            <a:off x="1981200" y="56515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kwalifikowalne – </a:t>
            </a:r>
            <a:r>
              <a:rPr lang="pl-PL" altLang="pl-PL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 A, B, C</a:t>
            </a:r>
            <a:endParaRPr lang="pl-PL" alt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61F4C7-6D61-4594-AFEF-F7BAC93B71DE}"/>
              </a:ext>
            </a:extLst>
          </p:cNvPr>
          <p:cNvSpPr txBox="1">
            <a:spLocks/>
          </p:cNvSpPr>
          <p:nvPr/>
        </p:nvSpPr>
        <p:spPr>
          <a:xfrm>
            <a:off x="457199" y="1412776"/>
            <a:ext cx="11413067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przyznaje się w formie refundacji części kosztów </a:t>
            </a:r>
          </a:p>
          <a:p>
            <a:pPr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związanych bezpośrednio z budową, modernizacją budynków inwentarskich, </a:t>
            </a: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ich wyposażaniem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lub </a:t>
            </a:r>
          </a:p>
          <a:p>
            <a:pPr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adaptacją innych istniejących w gospodarstwie budynków na budynki inwentarskie, </a:t>
            </a: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ich wyposażaniem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lub </a:t>
            </a:r>
          </a:p>
          <a:p>
            <a:pPr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budową lub modernizacją magazynów paszowych w gospodarstwach, w których jest prowadzona produkcja zwierzęca, </a:t>
            </a: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ich wyposażaniem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oraz </a:t>
            </a:r>
          </a:p>
          <a:p>
            <a:pPr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niezwiązanych bezpośrednio z kosztami wymienionymi wyżej jeśli wnioskodawca w latach 2015-2020 ubiegał się o przyznanie wsparcia w obszarach A, B, C i otrzymał pomoc za zrealizowaną operację lub operacja nie została zakończona</a:t>
            </a:r>
          </a:p>
          <a:p>
            <a:pPr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kosztów ogólnych.</a:t>
            </a:r>
          </a:p>
          <a:p>
            <a:pPr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664176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32E67-6D7D-41C4-8646-364508641587}"/>
              </a:ext>
            </a:extLst>
          </p:cNvPr>
          <p:cNvSpPr txBox="1">
            <a:spLocks/>
          </p:cNvSpPr>
          <p:nvPr/>
        </p:nvSpPr>
        <p:spPr>
          <a:xfrm>
            <a:off x="1981200" y="56515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kwalifikowalne – </a:t>
            </a:r>
            <a:r>
              <a:rPr lang="pl-PL" altLang="pl-PL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 D</a:t>
            </a:r>
            <a:endParaRPr lang="pl-PL" alt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61F4C7-6D61-4594-AFEF-F7BAC93B71DE}"/>
              </a:ext>
            </a:extLst>
          </p:cNvPr>
          <p:cNvSpPr txBox="1">
            <a:spLocks/>
          </p:cNvSpPr>
          <p:nvPr/>
        </p:nvSpPr>
        <p:spPr>
          <a:xfrm>
            <a:off x="389466" y="1412776"/>
            <a:ext cx="11413067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przyznaje się w formie refundacji części kosztów: </a:t>
            </a:r>
          </a:p>
          <a:p>
            <a:pPr>
              <a:buFontTx/>
              <a:buNone/>
            </a:pP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budowy, przebudowy, remontu połączonego z modernizacją </a:t>
            </a:r>
            <a:r>
              <a:rPr lang="pl-PL" altLang="pl-PL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budynków lub budowli</a:t>
            </a: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wykorzystywanych do produkcji rolnej</a:t>
            </a: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przygotowania do sprzedaży produktów rolnych wytwarzanych w gospodarstwie;</a:t>
            </a:r>
          </a:p>
          <a:p>
            <a:pPr>
              <a:buFontTx/>
              <a:buNone/>
            </a:pP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altLang="pl-PL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zakupu lub nabycia związanego z umową leasingu</a:t>
            </a: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zakończonego przeniesieniem prawa własności, </a:t>
            </a:r>
            <a:r>
              <a:rPr lang="pl-PL" alt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wyłącznie</a:t>
            </a: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nowych</a:t>
            </a: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maszyn, urządzeń, wyposażenia do produkcji rolnej, w tym przygotowania do sprzedaży produktów rolnych wytwarzanych w gospodarstwie, do wartości rynkowej majątku;</a:t>
            </a:r>
          </a:p>
          <a:p>
            <a:pPr>
              <a:buFontTx/>
              <a:buNone/>
            </a:pP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zakładania sadów lub plantacji </a:t>
            </a:r>
            <a:r>
              <a:rPr lang="pl-PL" alt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krzewów owocowych, gatunków owocujących efektywnie dłużej niż 5 lat;</a:t>
            </a:r>
          </a:p>
          <a:p>
            <a:pPr>
              <a:buFontTx/>
              <a:buNone/>
            </a:pP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budowy albo zakupu elementów </a:t>
            </a:r>
            <a:r>
              <a:rPr lang="pl-PL" alt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infrastruktury technicznej </a:t>
            </a: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wpływających bezpośrednio na warunki prowadzenia działalności rolniczej;</a:t>
            </a:r>
          </a:p>
          <a:p>
            <a:pPr>
              <a:buFontTx/>
              <a:buNone/>
            </a:pP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l-PL" altLang="pl-PL" sz="2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ogólnych, </a:t>
            </a:r>
            <a:r>
              <a:rPr lang="pl-PL" alt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które są bezpośrednio związane z przygotowaniem i realizacją operacji;</a:t>
            </a:r>
          </a:p>
          <a:p>
            <a:pPr>
              <a:buFontTx/>
              <a:buNone/>
            </a:pPr>
            <a:endParaRPr lang="pl-PL" altLang="pl-PL" sz="2300" dirty="0"/>
          </a:p>
        </p:txBody>
      </p:sp>
    </p:spTree>
    <p:extLst>
      <p:ext uri="{BB962C8B-B14F-4D97-AF65-F5344CB8AC3E}">
        <p14:creationId xmlns:p14="http://schemas.microsoft.com/office/powerpoint/2010/main" val="1995797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532E67-6D7D-41C4-8646-364508641587}"/>
              </a:ext>
            </a:extLst>
          </p:cNvPr>
          <p:cNvSpPr txBox="1">
            <a:spLocks/>
          </p:cNvSpPr>
          <p:nvPr/>
        </p:nvSpPr>
        <p:spPr>
          <a:xfrm>
            <a:off x="1981200" y="34070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kwalifikowalne </a:t>
            </a:r>
          </a:p>
          <a:p>
            <a:pPr algn="ctr"/>
            <a:r>
              <a:rPr lang="pl-PL" alt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altLang="pl-PL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 nawadniania</a:t>
            </a:r>
            <a:endParaRPr lang="pl-PL" alt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61F4C7-6D61-4594-AFEF-F7BAC93B71DE}"/>
              </a:ext>
            </a:extLst>
          </p:cNvPr>
          <p:cNvSpPr txBox="1">
            <a:spLocks/>
          </p:cNvSpPr>
          <p:nvPr/>
        </p:nvSpPr>
        <p:spPr>
          <a:xfrm>
            <a:off x="389466" y="1412776"/>
            <a:ext cx="11413067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przyznaje się w formie refundacji części kosztów: 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wykonania ujęć wody,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zakupu nowych maszyn i urządzeń wykorzystywanych do nawadniania w gospodarstwie,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budowy albo zakupu elementów infrastruktury technicznej niezbędnych do nawadniania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gospodarstwie, które mogą obejmować koszty: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wykonania ujęć wody na potrzeby nawadniania w gospodarstwie, w tym studni lub zbiorników,</a:t>
            </a:r>
          </a:p>
          <a:p>
            <a:pPr>
              <a:buFontTx/>
              <a:buNone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zakupu nowych maszyn i urządzeń, w szczególności do poboru, mierzenia poboru, magazynowania, uzdatniania, odzyskiwania lub rozprowadzania wody, a także nowych instalacji do rozprowadzania wody oraz instalacji nowych systemów nawadniających i systemów do sterowania nawadnianiem,</a:t>
            </a:r>
          </a:p>
          <a:p>
            <a:pPr>
              <a:buFontTx/>
              <a:buNone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budowy, zakupu lub instalacji elementów infrastruktury technicznej niezbędnych do nawadniania w gospodarstwie, w tym zakupu i instalacji urządzeń do pozyskiwania energii ze źródeł odnawialnych,</a:t>
            </a:r>
          </a:p>
          <a:p>
            <a:pPr>
              <a:buFontTx/>
              <a:buNone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zakupu sprzętu komputerowego i oprogramowania na potrzeby nawadniania w gospodarstwie,</a:t>
            </a:r>
          </a:p>
          <a:p>
            <a:pPr>
              <a:buFontTx/>
              <a:buNone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opłat za patenty lub licencje,</a:t>
            </a:r>
            <a:endParaRPr lang="pl-PL" alt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ogólne, o których mowa w art. 45 ust. 2 lit. c rozporządzenia nr 1305/2013, zwane dalej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„kosztami ogólnymi”.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71499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9CE21E-00EE-484C-BE97-257A3729AC0B}"/>
              </a:ext>
            </a:extLst>
          </p:cNvPr>
          <p:cNvSpPr txBox="1">
            <a:spLocks/>
          </p:cNvSpPr>
          <p:nvPr/>
        </p:nvSpPr>
        <p:spPr>
          <a:xfrm>
            <a:off x="990600" y="1942570"/>
            <a:ext cx="10210800" cy="45259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</a:t>
            </a:r>
            <a:r>
              <a:rPr lang="pl-PL" alt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gdy wysokość kosztów </a:t>
            </a:r>
            <a: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kwalifikowalnych w zakresie danego zadania ujętego w zestawieniu rzeczowo-finansowym operacji </a:t>
            </a:r>
            <a:r>
              <a:rPr lang="pl-PL" alt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przekracza wartość rynkową </a:t>
            </a:r>
            <a: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tych kosztów ustaloną w wyniku oceny ich racjonalności, przy ustalaniu wysokości pomocy </a:t>
            </a:r>
            <a:r>
              <a:rPr lang="pl-PL" altLang="pl-PL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ARiMR uwzględni wartość rynkową tych kosztów.</a:t>
            </a:r>
          </a:p>
          <a:p>
            <a:pPr algn="ctr">
              <a:buFontTx/>
              <a:buNone/>
            </a:pPr>
            <a:endParaRPr lang="pl-PL" altLang="pl-PL" sz="3600" dirty="0"/>
          </a:p>
        </p:txBody>
      </p:sp>
    </p:spTree>
    <p:extLst>
      <p:ext uri="{BB962C8B-B14F-4D97-AF65-F5344CB8AC3E}">
        <p14:creationId xmlns:p14="http://schemas.microsoft.com/office/powerpoint/2010/main" val="2319087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C2EDB16F-64E8-41DD-9C86-9D2BC63E67BC}"/>
              </a:ext>
            </a:extLst>
          </p:cNvPr>
          <p:cNvSpPr txBox="1"/>
          <p:nvPr/>
        </p:nvSpPr>
        <p:spPr>
          <a:xfrm>
            <a:off x="505999" y="1443841"/>
            <a:ext cx="1139613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dirty="0"/>
              <a:t>Inwestycji podlegających wsparciu w ramach obszaru nawadniania w gospodarstwie, mogą dotyczyć:</a:t>
            </a:r>
          </a:p>
          <a:p>
            <a:r>
              <a:rPr lang="pl-PL" sz="2000" dirty="0"/>
              <a:t>1) ulepszenia istniejącej instalacji nawadniającej lub elementu infrastruktury nawadniającej, która:</a:t>
            </a:r>
          </a:p>
          <a:p>
            <a:r>
              <a:rPr lang="pl-PL" sz="2000" dirty="0"/>
              <a:t>	a) wpływa na Jednolite Części Wód Powierzchniowych (określanych dalej JCWP) lub Jednolite Części Wód Podziemnych (określanych dalej JCWPd) , których stan, ze względu na ilość wody, został w odpowiednim planie gospodarowania wodami w dorzeczu, określony jako co najmniej dobry,</a:t>
            </a:r>
          </a:p>
          <a:p>
            <a:r>
              <a:rPr lang="pl-PL" sz="2000" dirty="0"/>
              <a:t>	b) wpływa na JCPW lub JCWPd, których stan ze względu na ilość wody, został w odpowiednim planie gospodarowania wodami w dorzeczu, określony jako mniej niż dobry,</a:t>
            </a:r>
          </a:p>
          <a:p>
            <a:r>
              <a:rPr lang="pl-PL" sz="2000" dirty="0"/>
              <a:t>	c) wpływa jedynie na efektywność </a:t>
            </a:r>
          </a:p>
          <a:p>
            <a:r>
              <a:rPr lang="pl-PL" sz="2000" dirty="0"/>
              <a:t>	d) polega na utworzeniu zbiornika (art. 46 ust. 4 akapit trzeci rozporządzenia 1305/2013),</a:t>
            </a:r>
          </a:p>
          <a:p>
            <a:r>
              <a:rPr lang="pl-PL" sz="2000" dirty="0"/>
              <a:t>	e) prowadzi do wykorzystywania odzyskanej wody, która nie wpływa na JCWP lub JCWPd,</a:t>
            </a:r>
          </a:p>
          <a:p>
            <a:r>
              <a:rPr lang="pl-PL" sz="2000" dirty="0"/>
              <a:t>2) powiększenia netto nawadnianego obszaru, która wpływa na JCWP lub JCWPd, których stan ze względu na ilość wody został określony jako co najmniej dobry,</a:t>
            </a:r>
          </a:p>
          <a:p>
            <a:r>
              <a:rPr lang="pl-PL" sz="2000" dirty="0"/>
              <a:t>3) powiększenia netto nawadnianego obszaru, w połączeniu z inwestycją w istniejącą instalację nawadniającą, która wpływa na JCWP lub JCWPd, których stan ze względu na ilość wody został określony jako mniej niż dobry.</a:t>
            </a:r>
          </a:p>
        </p:txBody>
      </p:sp>
    </p:spTree>
    <p:extLst>
      <p:ext uri="{BB962C8B-B14F-4D97-AF65-F5344CB8AC3E}">
        <p14:creationId xmlns:p14="http://schemas.microsoft.com/office/powerpoint/2010/main" val="559857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E3DB95-8619-4A08-B7B4-2778F4762B3B}"/>
              </a:ext>
            </a:extLst>
          </p:cNvPr>
          <p:cNvSpPr txBox="1">
            <a:spLocks/>
          </p:cNvSpPr>
          <p:nvPr/>
        </p:nvSpPr>
        <p:spPr>
          <a:xfrm>
            <a:off x="2654531" y="592513"/>
            <a:ext cx="8229600" cy="647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nie obejmuje w szczególności kosztów :</a:t>
            </a:r>
            <a:br>
              <a:rPr lang="pl-PL" altLang="pl-PL" sz="3000" dirty="0"/>
            </a:br>
            <a:endParaRPr lang="pl-PL" alt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043D06-5DC6-474A-AF19-D6729ECA1730}"/>
              </a:ext>
            </a:extLst>
          </p:cNvPr>
          <p:cNvSpPr txBox="1">
            <a:spLocks/>
          </p:cNvSpPr>
          <p:nvPr/>
        </p:nvSpPr>
        <p:spPr>
          <a:xfrm>
            <a:off x="457199" y="1625600"/>
            <a:ext cx="11734801" cy="38084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1600" dirty="0"/>
              <a:t>1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nabycia </a:t>
            </a:r>
            <a:r>
              <a:rPr lang="pl-PL" alt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nieruchomości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l-PL" alt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nabycia maszyn tego samego rodzaju lub przeznaczenia jak rzeczy nabyte w ramach PROW 2007–2013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podatku od towarów i usług (</a:t>
            </a:r>
            <a:r>
              <a:rPr lang="pl-PL" alt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VAT)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alt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nabycia rzeczy używanych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pl-PL" alt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leasingu zwrotnego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kosztów związanych z umową leasingu, w szczególności </a:t>
            </a:r>
            <a:r>
              <a:rPr lang="pl-PL" alt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marży finansującego oraz ubezpieczenia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kosztów </a:t>
            </a:r>
            <a:r>
              <a:rPr lang="pl-PL" alt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dostosowania 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norm lub wymogów unijnych;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nabycia </a:t>
            </a:r>
            <a:r>
              <a:rPr lang="pl-PL" alt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zwierząt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kosztów poniesionych w związku z realizacją </a:t>
            </a:r>
            <a:r>
              <a:rPr lang="pl-PL" alt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inwestycji odtworzeniowych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W obszarach A – D - </a:t>
            </a:r>
            <a:r>
              <a:rPr lang="pl-PL" alt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nawodnień w tym budowy ujęć wody, zakupu urządzeń do uzdatniania rozprowadzania i magazynowania wody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pl-PL" alt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inwestycji budowlanych oraz inwestycji związanych z zakładaniem sadów 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plantacji krzewów owocowych, gatunków owocujących efektywnie nie dłużej niż 5 lat, </a:t>
            </a:r>
            <a:r>
              <a:rPr lang="pl-PL" altLang="pl-PL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innych niż położone na gruntach stanowiących własność lub współwłasność 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podmiotu ubiegającego się o przyznanie pomocy lub przedmiot użytkowania wieczystego lub dzierżawy z Zasobu Własności Rolnej Skarbu Państwa lub od jednostek samorządu terytorialnego.</a:t>
            </a:r>
          </a:p>
          <a:p>
            <a:pPr>
              <a:buFontTx/>
              <a:buNone/>
            </a:pPr>
            <a:endParaRPr lang="pl-PL" altLang="pl-PL" sz="1600" dirty="0"/>
          </a:p>
        </p:txBody>
      </p:sp>
    </p:spTree>
    <p:extLst>
      <p:ext uri="{BB962C8B-B14F-4D97-AF65-F5344CB8AC3E}">
        <p14:creationId xmlns:p14="http://schemas.microsoft.com/office/powerpoint/2010/main" val="1549370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3E3DEC-E600-4817-8C30-12D0E655334E}"/>
              </a:ext>
            </a:extLst>
          </p:cNvPr>
          <p:cNvSpPr txBox="1">
            <a:spLocks/>
          </p:cNvSpPr>
          <p:nvPr/>
        </p:nvSpPr>
        <p:spPr>
          <a:xfrm>
            <a:off x="1981200" y="599017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Refundacja</a:t>
            </a:r>
            <a:endParaRPr lang="pl-PL" alt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D7A35E-6D45-4862-B6BE-AAB6AE676154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11023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Tx/>
              <a:buAutoNum type="arabicPeriod"/>
              <a:defRPr/>
            </a:pP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60% kosztów kwalifikowalnych 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– w przypadku operacji realizowanej przez osoby wspólnie wnioskujące lub młodego rolnika</a:t>
            </a:r>
          </a:p>
          <a:p>
            <a:pPr marL="514350" indent="-514350">
              <a:buFontTx/>
              <a:buNone/>
              <a:defRPr/>
            </a:pPr>
            <a:endParaRPr lang="pl-PL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2. 50% kosztów kwalifikowalnych 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– w przypadku operacji innych niż wymienione w pkt 1</a:t>
            </a:r>
          </a:p>
          <a:p>
            <a:pPr>
              <a:buFontTx/>
              <a:buNone/>
              <a:defRPr/>
            </a:pPr>
            <a:endParaRPr lang="pl-PL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pl-PL" sz="3000" b="1" u="sng" dirty="0">
                <a:latin typeface="Times New Roman" pitchFamily="18" charset="0"/>
                <a:cs typeface="Times New Roman" pitchFamily="18" charset="0"/>
              </a:rPr>
              <a:t>nie mniej niż 30%</a:t>
            </a:r>
            <a:r>
              <a:rPr lang="pl-PL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3000" dirty="0">
                <a:latin typeface="Times New Roman" pitchFamily="18" charset="0"/>
                <a:cs typeface="Times New Roman" pitchFamily="18" charset="0"/>
              </a:rPr>
              <a:t>kosztów kwalifikowalnych.</a:t>
            </a:r>
          </a:p>
          <a:p>
            <a:pPr>
              <a:buFontTx/>
              <a:buNone/>
              <a:defRPr/>
            </a:pP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3702291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4EF884-4F86-4228-B46D-19AAF00D65FF}"/>
              </a:ext>
            </a:extLst>
          </p:cNvPr>
          <p:cNvSpPr txBox="1">
            <a:spLocks/>
          </p:cNvSpPr>
          <p:nvPr/>
        </p:nvSpPr>
        <p:spPr>
          <a:xfrm>
            <a:off x="1981200" y="465003"/>
            <a:ext cx="8229600" cy="647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dirty="0"/>
              <a:t>Limit pomocy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0E8C79-B082-46E8-AC05-BA6F1FE7D56A}"/>
              </a:ext>
            </a:extLst>
          </p:cNvPr>
          <p:cNvSpPr txBox="1">
            <a:spLocks/>
          </p:cNvSpPr>
          <p:nvPr/>
        </p:nvSpPr>
        <p:spPr>
          <a:xfrm>
            <a:off x="179388" y="1642533"/>
            <a:ext cx="11826345" cy="38740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przyznaje się i wypłaca do wysokości limitu, który w okresie realizacji programu wynosi maksymalnie (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jednego beneficjenta i na jedno gospodarstwo )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tys. zł </a:t>
            </a:r>
            <a:r>
              <a:rPr lang="pl-PL" altLang="pl-PL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(dot. obszarów B-D), 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zastrzeżeniem pkt 2 i 3,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tys. zł 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 przypadku operacji obejmującej inwestycje niezwiązane bezpośrednio z budową, modernizacją budynków inwentarskich w tym ich wyposażaniem lub adaptacją innych istniejących w gospodarstwie budynków na budynki inwentarskie, w tym ich wyposażaniem lub budową lub modernizacją magazynów paszowych w gospodarstwach, w których prowadzona jest produkcja zwierzęca, w tym ich wyposażaniem (dot. obszaru D),</a:t>
            </a:r>
          </a:p>
          <a:p>
            <a:pPr>
              <a:buFontTx/>
              <a:buNone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900 tys. zł</a:t>
            </a: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w przypadku operacji realizowanej w obszarze rozwój produkcji </a:t>
            </a: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prosiąt (obszar A)</a:t>
            </a:r>
          </a:p>
          <a:p>
            <a:pPr algn="ctr">
              <a:buFontTx/>
              <a:buNone/>
            </a:pPr>
            <a:r>
              <a:rPr lang="pl-PL" alt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Powyższe limity nie sumują się!</a:t>
            </a:r>
          </a:p>
          <a:p>
            <a:pPr>
              <a:buFontTx/>
              <a:buNone/>
            </a:pPr>
            <a:r>
              <a:rPr lang="pl-PL" alt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4) 100 tys. złotych w obszarze nawadniania gospodarstw, co istotne limit ten jest niezależny od wsparcia wykorzystanego w obszarach „A” – „D” poddziałania 4.1.3 Modernizacja gospodarstw rolnych.</a:t>
            </a:r>
          </a:p>
          <a:p>
            <a:pPr algn="ctr">
              <a:buFontTx/>
              <a:buNone/>
            </a:pPr>
            <a:r>
              <a:rPr lang="pl-PL" alt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 przyznaje się na operację o planowanej wysokości kosztów kwalifikowalnych powyżej 50 tys. zł.</a:t>
            </a:r>
          </a:p>
          <a:p>
            <a:pPr>
              <a:buFontTx/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1745532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35DA6F-6041-42F9-A942-A68A224C1FB0}"/>
              </a:ext>
            </a:extLst>
          </p:cNvPr>
          <p:cNvSpPr txBox="1">
            <a:spLocks/>
          </p:cNvSpPr>
          <p:nvPr/>
        </p:nvSpPr>
        <p:spPr>
          <a:xfrm>
            <a:off x="2015065" y="4572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dirty="0"/>
              <a:t>Limit pomocy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938B13-CBBB-4F40-A566-D7C909B55909}"/>
              </a:ext>
            </a:extLst>
          </p:cNvPr>
          <p:cNvSpPr txBox="1">
            <a:spLocks/>
          </p:cNvSpPr>
          <p:nvPr/>
        </p:nvSpPr>
        <p:spPr>
          <a:xfrm>
            <a:off x="457198" y="1600200"/>
            <a:ext cx="11345333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 ustalaniu limitu </a:t>
            </a: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uwzględnia się sumę kwot 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pomocy wypłaconej </a:t>
            </a: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ramach operacji zrealizowanych, w tym zrealizowanych przez osobę fizyczną występującą jako jedna z osób wspólnie wnioskujących i kwot pomocy przyznanej w ramach operacji niezakończonych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operacji realizowanych przez osobę fizyczną występującą jako jedna z osób wspólnie wnioskujących.</a:t>
            </a:r>
          </a:p>
          <a:p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Limity </a:t>
            </a: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łączą się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Limity, o których mowa </a:t>
            </a: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pkt 1 i 3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uwzględniają pomoc przyznaną lub wypłaconą na operację typu „Restrukturyzacja małych gospodarstw” w ramach poddziałania „Pomoc na rozpoczęcie działalności gospodarczej na rzecz rozwoju małych gospodarstw” objętego programem.</a:t>
            </a:r>
          </a:p>
          <a:p>
            <a:pPr>
              <a:buFontTx/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1055586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9ADE54-2CF6-4621-820F-A057F40861E6}"/>
              </a:ext>
            </a:extLst>
          </p:cNvPr>
          <p:cNvSpPr txBox="1">
            <a:spLocks/>
          </p:cNvSpPr>
          <p:nvPr/>
        </p:nvSpPr>
        <p:spPr>
          <a:xfrm>
            <a:off x="1981200" y="4572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dirty="0"/>
              <a:t>Liczba wniosków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44380F-F14E-44AD-AE6D-E0A061964F0C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111252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 jednym roku można złożyć tylko </a:t>
            </a:r>
            <a:r>
              <a:rPr lang="pl-PL" alt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jeden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wniosek o przyznanie pomocy </a:t>
            </a:r>
            <a:r>
              <a:rPr lang="pl-PL" altLang="pl-PL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dotyczący danego gospodarstwa</a:t>
            </a: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 przypadku złożenia w jednym roku więcej niż jednego wniosku o przyznanie pomocy dotyczącego danego gospodarstwa, Agencja rozpatruje wyłącznie wniosek, który pierwszy wpłynął do Agencji. Na operacje objęte pozostałymi wnioskami Agencja nie przyznaje pomocy. </a:t>
            </a:r>
          </a:p>
          <a:p>
            <a:pPr>
              <a:buFontTx/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Przepisy te dotyczą również złożenia wniosku o przyznanie pomocy przez osobę występującą jako jedna z osób wspólnie wnioskujących.</a:t>
            </a:r>
          </a:p>
          <a:p>
            <a:pPr>
              <a:buNone/>
            </a:pPr>
            <a:r>
              <a:rPr lang="pl-PL" alt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Odrębnie traktowane są nabory w obszarach A-D oraz nawadnianie.</a:t>
            </a:r>
          </a:p>
          <a:p>
            <a:pPr>
              <a:buFontTx/>
              <a:buNone/>
            </a:pPr>
            <a:endParaRPr lang="pl-PL" alt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3583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5FFB012-1175-4774-AA5D-6A453F453475}"/>
              </a:ext>
            </a:extLst>
          </p:cNvPr>
          <p:cNvSpPr txBox="1">
            <a:spLocks/>
          </p:cNvSpPr>
          <p:nvPr/>
        </p:nvSpPr>
        <p:spPr>
          <a:xfrm>
            <a:off x="3828184" y="574559"/>
            <a:ext cx="45356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b="1" dirty="0">
                <a:latin typeface="+mn-lt"/>
                <a:cs typeface="Times New Roman" panose="02020603050405020304" pitchFamily="18" charset="0"/>
              </a:rPr>
              <a:t>Legislacja krajowa</a:t>
            </a:r>
            <a:endParaRPr lang="pl-PL" altLang="pl-PL" dirty="0">
              <a:latin typeface="+mn-lt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AE68EED-E05E-4C98-BFA7-BCB4CAAE6676}"/>
              </a:ext>
            </a:extLst>
          </p:cNvPr>
          <p:cNvSpPr txBox="1"/>
          <p:nvPr/>
        </p:nvSpPr>
        <p:spPr>
          <a:xfrm>
            <a:off x="948267" y="1825625"/>
            <a:ext cx="1044786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altLang="pl-PL" sz="2800" b="1" dirty="0">
                <a:cs typeface="Times New Roman" panose="02020603050405020304" pitchFamily="18" charset="0"/>
              </a:rPr>
              <a:t>Rozporządzenie Ministra Rolnictwa i Rozwoju Wsi </a:t>
            </a:r>
            <a:r>
              <a:rPr lang="pl-PL" altLang="pl-PL" sz="2800" dirty="0">
                <a:cs typeface="Times New Roman" panose="02020603050405020304" pitchFamily="18" charset="0"/>
              </a:rPr>
              <a:t>z dnia 21.08.2015 r. </a:t>
            </a:r>
            <a:r>
              <a:rPr lang="pl-PL" altLang="pl-PL" sz="2800" i="1" dirty="0">
                <a:cs typeface="Times New Roman" panose="02020603050405020304" pitchFamily="18" charset="0"/>
              </a:rPr>
              <a:t>w sprawie szczegółowych warunków i trybu przyznawania oraz wypłaty pomocy finansowej na operacje typu „Modernizacja gospodarstw rolnych” w ramach poddziałania „Wsparcie inwestycji w gospodarstwach rolnych” objętego Programem Rozwoju Obszarów Wiejskich na lata 2014–2020</a:t>
            </a:r>
            <a:r>
              <a:rPr lang="pl-PL" altLang="pl-PL" sz="2800" dirty="0"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pl-PL" altLang="pl-PL" sz="2800" dirty="0">
                <a:cs typeface="Times New Roman" panose="02020603050405020304" pitchFamily="18" charset="0"/>
              </a:rPr>
              <a:t> (z późniejszymi zmianami)</a:t>
            </a:r>
          </a:p>
        </p:txBody>
      </p:sp>
    </p:spTree>
    <p:extLst>
      <p:ext uri="{BB962C8B-B14F-4D97-AF65-F5344CB8AC3E}">
        <p14:creationId xmlns:p14="http://schemas.microsoft.com/office/powerpoint/2010/main" val="3664872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EA0716-392A-44BE-836A-9084FDFA51EE}"/>
              </a:ext>
            </a:extLst>
          </p:cNvPr>
          <p:cNvSpPr txBox="1">
            <a:spLocks/>
          </p:cNvSpPr>
          <p:nvPr/>
        </p:nvSpPr>
        <p:spPr>
          <a:xfrm>
            <a:off x="1981200" y="731837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dirty="0"/>
              <a:t>Sposób składania wniosku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75EE28-443B-47E5-9784-6B02729CDCCA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114300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pl-PL" sz="2000" b="1" i="0" dirty="0">
                <a:solidFill>
                  <a:srgbClr val="000000"/>
                </a:solidFill>
                <a:effectLst/>
                <a:latin typeface="titilliumregular"/>
              </a:rPr>
              <a:t>Wnioski o przyznanie pomocy wraz z towarzyszącymi dokumentami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titilliumregular"/>
              </a:rPr>
              <a:t> należy przekazywać do oddziałów regionalnych ARiMR (lub za pośrednictwem biura powiatowego ARiMR, znajdującego się na obszarze właściwości miejscowej właściwego OR ARiMR):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titilliumregular"/>
              </a:rPr>
              <a:t>poprzez skorzystanie z udostępnionych wrzutni/urn, w których możliwe będzie pozostawienie dokumentów, gdyż składanie  ich osobiście lub przez upoważnioną osobę, bezpośrednio we właściwym oddziale regionalnym/biurze powiatowym ARiMR zostało ograniczone, lub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titilliumregular"/>
              </a:rPr>
              <a:t>w formie dokumentu elektronicznego wysłanego na elektroniczną skrzynkę podawczą za pośrednictwem platformy ePUAP, lub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titilliumregular"/>
              </a:rPr>
              <a:t>przesyłką rejestrowaną, nadaną w placówce Poczty Polskiej.</a:t>
            </a:r>
          </a:p>
          <a:p>
            <a:pPr algn="l"/>
            <a:r>
              <a:rPr lang="pl-PL" sz="2000" b="0" i="0" dirty="0">
                <a:solidFill>
                  <a:srgbClr val="000000"/>
                </a:solidFill>
                <a:effectLst/>
                <a:latin typeface="titilliumregular"/>
              </a:rPr>
              <a:t>W przypadku osób wspólnie wnioskujących wniosek o przyznanie pomocy składa się w oddziale regionalnym ARiMR właściwym ze względu na położenie gospodarstw osób wspólnie wnioskujących, przy czym jeżeli gospodarstwa tych osób są położone na obszarze więcej niż jednego województwa, wniosek składa się w tym województwie, w którym jest położona największa część tych gospodarstw.</a:t>
            </a:r>
          </a:p>
        </p:txBody>
      </p:sp>
    </p:spTree>
    <p:extLst>
      <p:ext uri="{BB962C8B-B14F-4D97-AF65-F5344CB8AC3E}">
        <p14:creationId xmlns:p14="http://schemas.microsoft.com/office/powerpoint/2010/main" val="36953030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2A10C7-94C2-40DA-8CC0-2D898EE57923}"/>
              </a:ext>
            </a:extLst>
          </p:cNvPr>
          <p:cNvSpPr txBox="1">
            <a:spLocks/>
          </p:cNvSpPr>
          <p:nvPr/>
        </p:nvSpPr>
        <p:spPr>
          <a:xfrm>
            <a:off x="1981200" y="28575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dirty="0"/>
              <a:t>Kolejność przysługiwania pomocy</a:t>
            </a:r>
          </a:p>
        </p:txBody>
      </p:sp>
    </p:spTree>
    <p:extLst>
      <p:ext uri="{BB962C8B-B14F-4D97-AF65-F5344CB8AC3E}">
        <p14:creationId xmlns:p14="http://schemas.microsoft.com/office/powerpoint/2010/main" val="1012342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93A41-FE62-4862-8CC1-CF461CF13DE9}"/>
              </a:ext>
            </a:extLst>
          </p:cNvPr>
          <p:cNvSpPr txBox="1">
            <a:spLocks/>
          </p:cNvSpPr>
          <p:nvPr/>
        </p:nvSpPr>
        <p:spPr>
          <a:xfrm>
            <a:off x="1981200" y="254000"/>
            <a:ext cx="8229600" cy="9366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Obszar A </a:t>
            </a:r>
            <a:br>
              <a:rPr lang="pl-PL" altLang="pl-PL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rozwój produkcji prosiąt</a:t>
            </a:r>
            <a:endParaRPr lang="pl-PL" alt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F93BAC-0A34-4754-B447-68DEA8A65E15}"/>
              </a:ext>
            </a:extLst>
          </p:cNvPr>
          <p:cNvSpPr txBox="1">
            <a:spLocks/>
          </p:cNvSpPr>
          <p:nvPr/>
        </p:nvSpPr>
        <p:spPr>
          <a:xfrm>
            <a:off x="616988" y="1649423"/>
            <a:ext cx="11446933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	Wzrost średniej rocznej liczby loch w stadzie w wyniku realizacji operacji: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	o co najmniej 10 sztuk i nie więcej niż 20 sztuk, przyznaje się - 1punkt,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	powyżej 20 sztuk i nie więcej niż 30 sztuk, przyznaje się - 2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c) 	powyżej 30 sztuk i nie więcej niż 40 sztuk, przyznaje się - 3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d) 	powyżej 40 sztuk i nie więcej niż 50 sztuk, przyznaje się - 4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e) 	powyżej 50 sztuk, przyznaje się - 5 punktów;</a:t>
            </a:r>
          </a:p>
          <a:p>
            <a:pPr>
              <a:buFontTx/>
              <a:buNone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	Średnia roczna liczba loch w stadzie osiągnięta po zakończeniu operacji: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	100 sztuk i nie większa niż 200 sztuk, przyznaje się - 1 punkt,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	200 sztuk i nie większa niż 300, przyznaje się - 2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c) 	300 sztuk, przyznaje się - 3 punkty;</a:t>
            </a:r>
          </a:p>
          <a:p>
            <a:pPr>
              <a:buFontTx/>
              <a:buAutoNum type="arabicParenR" startAt="3"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podmiot ubiegający się o przyznanie pomocy w dniu złożenia wniosku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uczestniczy w unijnym systemie jakości, lub krajowym systemie jakości, w ramach działania „Systemy jakości produktów rolnych i środków spożywczych”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przyznaje się 2 punkty, </a:t>
            </a:r>
          </a:p>
          <a:p>
            <a:pPr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 tym że w przypadku uczestnictwa w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systemie rolnictwa ekologicznego obejmującego minimum 50% gruntów gospodarstwa 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przyznaje się 4 punkty;</a:t>
            </a:r>
          </a:p>
          <a:p>
            <a:pPr>
              <a:buFontTx/>
              <a:buNone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	Jeżeli wnioskodawca ma nie więcej niż 40 lat, przyznaje się 1 punkt;</a:t>
            </a:r>
          </a:p>
          <a:p>
            <a:pPr>
              <a:buFontTx/>
              <a:buAutoNum type="arabicParenR" startAt="5"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inwestycje służą ochronie środowiska lub zapobieganiu zmianie klimatu, przyznaje się maksymalnie 5 punktów;</a:t>
            </a:r>
          </a:p>
          <a:p>
            <a:pPr>
              <a:buFontTx/>
              <a:buAutoNum type="arabicParenR" startAt="5"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wnioskodawca nie korzystał z działania Modernizacja gospodarstw rolnych objętego PROW 2007-2013 lub Modernizacja gospodarstw rolnych objętego PROW 2014-2020, przyznaje się 1 punkt.</a:t>
            </a:r>
          </a:p>
          <a:p>
            <a:pPr>
              <a:buFontTx/>
              <a:buNone/>
            </a:pPr>
            <a:endParaRPr lang="pl-PL" altLang="pl-PL" sz="1400" dirty="0"/>
          </a:p>
        </p:txBody>
      </p:sp>
    </p:spTree>
    <p:extLst>
      <p:ext uri="{BB962C8B-B14F-4D97-AF65-F5344CB8AC3E}">
        <p14:creationId xmlns:p14="http://schemas.microsoft.com/office/powerpoint/2010/main" val="24239169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879216-C27A-4D10-9FDB-9686AC0628B5}"/>
              </a:ext>
            </a:extLst>
          </p:cNvPr>
          <p:cNvSpPr txBox="1">
            <a:spLocks/>
          </p:cNvSpPr>
          <p:nvPr/>
        </p:nvSpPr>
        <p:spPr>
          <a:xfrm>
            <a:off x="2274092" y="474134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Obszar B </a:t>
            </a:r>
            <a:br>
              <a:rPr lang="pl-PL" altLang="pl-PL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rozwój produkcji mleka krowiego</a:t>
            </a:r>
            <a:endParaRPr lang="pl-PL" alt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8EABAD-D347-4BE7-8800-61209758A68F}"/>
              </a:ext>
            </a:extLst>
          </p:cNvPr>
          <p:cNvSpPr txBox="1">
            <a:spLocks/>
          </p:cNvSpPr>
          <p:nvPr/>
        </p:nvSpPr>
        <p:spPr>
          <a:xfrm>
            <a:off x="814647" y="1566334"/>
            <a:ext cx="11512818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Wzrost średniej rocznej liczby krów mlecznych w stadzie w wyniku realizacji operacji: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	o co najmniej 10 i nie więcej niż 20 sztuk, przyznaje się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 punkt,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	powyżej 20 sztuk i nie więcej niż 30 sztuk, przyznaje się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c) 	powyżej 30 sztuk i nie więcej niż 40 sztuk, przyznaje się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- 3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d) 	powyżej 40 sztuk i nie więcej niż 50 sztuk, przyznaje się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- 4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e) 	powyżej 50 sztuk, przyznaje się -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punktów;</a:t>
            </a:r>
          </a:p>
          <a:p>
            <a:pPr>
              <a:buFontTx/>
              <a:buNone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	Średnia roczna liczba krów mlecznych w stadzie osiągnięta po zakończeniu operacji: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	30 sztuk i nie większa niż 50 sztuk, przyznaje się -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punkt,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	50 sztuk i nie większa niż 100, przyznaje się -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c) 	100 sztuk, przyznaje się -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punkty;</a:t>
            </a:r>
          </a:p>
          <a:p>
            <a:pPr>
              <a:spcBef>
                <a:spcPct val="0"/>
              </a:spcBef>
              <a:buFontTx/>
              <a:buAutoNum type="arabicParenR" startAt="3"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podmiot ubiegający się o przyznanie pomocy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uczestniczy w unijnym systemie jakości, lub krajowym systemie jakości w ramach działania „Systemy jakości produktów rolnych i środków spożywczych”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przyznaje się -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punkty,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z tym że w przypadku uczestnictwa w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systemie rolnictwa ekologicznego (50% powierzchni) 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przyznaje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4 punkty;</a:t>
            </a:r>
          </a:p>
          <a:p>
            <a:pPr>
              <a:buFontTx/>
              <a:buNone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	Jeżeli wnioskodawca ubiegający się o przyznanie pomocy ma nie więcej niż 40 lat, przyznaje się – 1 punkt;</a:t>
            </a:r>
          </a:p>
          <a:p>
            <a:pPr>
              <a:buFontTx/>
              <a:buAutoNum type="arabicParenR" startAt="5"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inwestycje służą ochronie środowiska lub zapobieganiu zmianie klimatu, przyznaje się maksymalnie 5 punktów.</a:t>
            </a:r>
          </a:p>
          <a:p>
            <a:pPr>
              <a:buFontTx/>
              <a:buAutoNum type="arabicParenR" startAt="5"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wnioskodawca nie korzystał z działania Modernizacja gospodarstw rolnych objętego PROW 2007-2013 lub Modernizacja gospodarstw rolnych objętego PROW 2014-2020, przyznaje się 1 punkt.</a:t>
            </a:r>
          </a:p>
          <a:p>
            <a:pPr>
              <a:buFontTx/>
              <a:buNone/>
            </a:pPr>
            <a:endParaRPr lang="pl-PL" altLang="pl-P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56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528F84-9A81-4B2F-9FD3-1BB54CF089C7}"/>
              </a:ext>
            </a:extLst>
          </p:cNvPr>
          <p:cNvSpPr txBox="1">
            <a:spLocks/>
          </p:cNvSpPr>
          <p:nvPr/>
        </p:nvSpPr>
        <p:spPr>
          <a:xfrm>
            <a:off x="1981200" y="308272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Obszar C</a:t>
            </a:r>
            <a:br>
              <a:rPr lang="pl-PL" altLang="pl-PL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rozwój produkcji bydła mięsnego</a:t>
            </a:r>
            <a:endParaRPr lang="pl-PL" alt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1808B4-4A34-4078-A957-83F2C119D7D1}"/>
              </a:ext>
            </a:extLst>
          </p:cNvPr>
          <p:cNvSpPr txBox="1">
            <a:spLocks/>
          </p:cNvSpPr>
          <p:nvPr/>
        </p:nvSpPr>
        <p:spPr>
          <a:xfrm>
            <a:off x="683155" y="1750190"/>
            <a:ext cx="11508845" cy="39893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Wzrost średniej rocznej liczby krów nieprzeznaczonych do produkcji mleka w stadzie w wyniku realizacji operacji: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	o co najmniej 10 sztuk i nie więcej niż 20 sztuk, przyznaje się 1 punkt,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	powyżej 20 sztuk i nie więcej niż 30 sztuk, przyznaje się 2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c) 	powyżej 30 sztuk i nie więcej niż 40 sztuk, przyznaje się 3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d) 	powyżej 40 sztuk i nie więcej niż 50 sztuk, przyznaje się 4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e) 	powyżej 50 sztuk, przyznaje się 5 punktów;</a:t>
            </a:r>
          </a:p>
          <a:p>
            <a:pPr>
              <a:buFontTx/>
              <a:buNone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	Średnia roczna krów nieprzeznaczonych do produkcji mleka w stadzie osiągnięta po zakończeniu operacji: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	30 sztuk i nie większa niż 50 sztuk, przyznaje się 1 punkt,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	50 sztuk i nie większa niż 100, przyznaje się 2 punkty,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c) 	100 sztuk, przyznaje się 3 punkty;</a:t>
            </a:r>
          </a:p>
          <a:p>
            <a:pPr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	Jeżeli podmiot ubiegający się o przyznanie pomocy uczestniczy w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unijnym systemie jakości, lub krajowym systemie jakości, w ramach działania „Systemy jakości produktów rolnych i środków spożywczych” 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objętego programem – przyznaje się -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punkty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 tym że w przypadku uczestnictwa w systemie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rolnictwa ekologicznego (50% gospodarstwa) 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przyznaje się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punkty</a:t>
            </a:r>
          </a:p>
          <a:p>
            <a:pPr>
              <a:buFontTx/>
              <a:buNone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	jeżeli podmiot ubiegający się o jej przyznanie pomocy ma nie więcej niż 40 lat, przyznaje się 1 punkt;</a:t>
            </a:r>
          </a:p>
          <a:p>
            <a:pPr>
              <a:buFontTx/>
              <a:buAutoNum type="arabicParenR" startAt="5"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inwestycje służą ochronie środowiska lub zapobieganiu zmianie klimatu, przyznaje się maksymalnie 5 punktów.</a:t>
            </a:r>
          </a:p>
          <a:p>
            <a:pPr>
              <a:buFontTx/>
              <a:buAutoNum type="arabicParenR" startAt="5"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wnioskodawca nie korzystał z działania Modernizacja gospodarstw rolnych objętego PROW 2007-2013 lub Modernizacja gospodarstw rolnych objętego PROW 2014-2020, przyznaje się 1 punkt.</a:t>
            </a:r>
          </a:p>
          <a:p>
            <a:pPr>
              <a:buFontTx/>
              <a:buNone/>
            </a:pPr>
            <a:endParaRPr lang="pl-PL" altLang="pl-PL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153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D8B287-B54A-49C9-A078-F4B6D3F97A3C}"/>
              </a:ext>
            </a:extLst>
          </p:cNvPr>
          <p:cNvSpPr txBox="1">
            <a:spLocks/>
          </p:cNvSpPr>
          <p:nvPr/>
        </p:nvSpPr>
        <p:spPr>
          <a:xfrm>
            <a:off x="2231760" y="287867"/>
            <a:ext cx="8229600" cy="7207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Obszar D</a:t>
            </a:r>
            <a:br>
              <a:rPr lang="pl-PL" altLang="pl-PL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pozostałe operacje</a:t>
            </a:r>
            <a:endParaRPr lang="pl-PL" alt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B4D293-882F-43E2-9F84-6008CDAA86D5}"/>
              </a:ext>
            </a:extLst>
          </p:cNvPr>
          <p:cNvSpPr txBox="1">
            <a:spLocks/>
          </p:cNvSpPr>
          <p:nvPr/>
        </p:nvSpPr>
        <p:spPr>
          <a:xfrm>
            <a:off x="628582" y="1747982"/>
            <a:ext cx="11435955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pl-PL" altLang="pl-PL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operacji dotyczącej budowy lub modernizacji 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budynków inwentarskich lub magazynu paszowego, punkty przyznaje się w następujący sposób: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	jeżeli operacja obejmuje </a:t>
            </a:r>
            <a:r>
              <a:rPr lang="pl-PL" alt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wyłącznie inwestycje dotyczące budowy lub modernizacji budynków inwentarskich lub magazynu paszowego</a:t>
            </a: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przyznaje się </a:t>
            </a:r>
            <a:r>
              <a:rPr lang="pl-PL" alt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 punktów,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	jeżeli </a:t>
            </a:r>
            <a:r>
              <a:rPr lang="pl-PL" alt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koszty budowy lub modernizacji budynków inwentarskich lub magazynu paszowego stanowią co najmniej 50 % wszystkich kosztów </a:t>
            </a:r>
            <a:r>
              <a:rPr lang="pl-PL" alt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operacji, przyznaje się - </a:t>
            </a:r>
            <a:r>
              <a:rPr lang="pl-PL" alt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punkty;</a:t>
            </a:r>
          </a:p>
          <a:p>
            <a:pPr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w przypadku operacji związanej ze </a:t>
            </a:r>
            <a:r>
              <a:rPr lang="pl-PL" altLang="pl-PL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zwiększeniem skali produkcji rolnej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której realizacja wpłynie również na zwiększenie uczestnictwa w rynku, przyznaje się -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punkt;</a:t>
            </a:r>
          </a:p>
          <a:p>
            <a:pPr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w przypadku operacji związanej ze </a:t>
            </a:r>
            <a:r>
              <a:rPr lang="pl-PL" altLang="pl-PL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zmianą profilu produkcji rolnej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której realizacja wpłynie również na zróżnicowanie produkcji rolnej w gospodarstwie, przyznaje się -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punkt;</a:t>
            </a:r>
          </a:p>
          <a:p>
            <a:pPr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jeżeli podmiot ubiegający się o przyznanie pomocy uczestniczy w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unijnym systemie jakości, lub krajowym systemie jakości w ramach działania „Systemy jakości produktów rolnych i środków spożywczych”– 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przyznaje się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punkty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 tym że w przypadku uczestnictwa w systemie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rolnictwa ekologicznego 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przyznaje się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punkty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jeżeli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podmiot ubiegający się o przyznanie pomocy ma nie więcej niż 40 lat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przyznaje się 1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punkt;</a:t>
            </a:r>
          </a:p>
          <a:p>
            <a:pPr>
              <a:buFontTx/>
              <a:buNone/>
            </a:pP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jeżeli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inwestycje służą ochronie środowiska lub zapobieganiu zmianie klimatu</a:t>
            </a:r>
            <a:r>
              <a:rPr lang="pl-PL" alt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przyznaje się </a:t>
            </a: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maksymalnie 5 punktów;</a:t>
            </a:r>
          </a:p>
          <a:p>
            <a:pPr>
              <a:buNone/>
            </a:pPr>
            <a:r>
              <a:rPr lang="pl-PL" altLang="pl-PL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Jeżeli wnioskodawca nie korzystał z działania Modernizacja gospodarstw rolnych objętego PROW 2007-2013 lub Modernizacja gospodarstw rolnych objętego PROW 2014-2020, przyznaje się 1 punkt.</a:t>
            </a:r>
          </a:p>
          <a:p>
            <a:pPr>
              <a:buFontTx/>
              <a:buNone/>
            </a:pPr>
            <a:endParaRPr lang="pl-PL" altLang="pl-PL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pl-PL" altLang="pl-PL" sz="1400" dirty="0"/>
          </a:p>
        </p:txBody>
      </p:sp>
    </p:spTree>
    <p:extLst>
      <p:ext uri="{BB962C8B-B14F-4D97-AF65-F5344CB8AC3E}">
        <p14:creationId xmlns:p14="http://schemas.microsoft.com/office/powerpoint/2010/main" val="2913640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99CE1A81-B54B-4CAF-816C-68ADD3B70025}"/>
              </a:ext>
            </a:extLst>
          </p:cNvPr>
          <p:cNvSpPr txBox="1">
            <a:spLocks/>
          </p:cNvSpPr>
          <p:nvPr/>
        </p:nvSpPr>
        <p:spPr>
          <a:xfrm>
            <a:off x="1981200" y="2040467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Wykaz rodzajów inwestycji ochronie środowiska lub zapobieganiu zmianie klimatu, a także sposób przyznawania punktów został określony </a:t>
            </a:r>
            <a:r>
              <a:rPr lang="pl-PL" alt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załączniku </a:t>
            </a:r>
            <a:r>
              <a:rPr lang="pl-PL" alt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rozporządzenia.</a:t>
            </a:r>
          </a:p>
          <a:p>
            <a:pPr>
              <a:buFontTx/>
              <a:buNone/>
            </a:pP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3202636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D8B287-B54A-49C9-A078-F4B6D3F97A3C}"/>
              </a:ext>
            </a:extLst>
          </p:cNvPr>
          <p:cNvSpPr txBox="1">
            <a:spLocks/>
          </p:cNvSpPr>
          <p:nvPr/>
        </p:nvSpPr>
        <p:spPr>
          <a:xfrm>
            <a:off x="2231760" y="287867"/>
            <a:ext cx="8229600" cy="7207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Obszar nawadniania</a:t>
            </a:r>
            <a:endParaRPr lang="pl-PL" alt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B4D293-882F-43E2-9F84-6008CDAA86D5}"/>
              </a:ext>
            </a:extLst>
          </p:cNvPr>
          <p:cNvSpPr txBox="1">
            <a:spLocks/>
          </p:cNvSpPr>
          <p:nvPr/>
        </p:nvSpPr>
        <p:spPr>
          <a:xfrm>
            <a:off x="501120" y="1613748"/>
            <a:ext cx="11690879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obszarze nawadniania w gospodarstwie punkty przyznaje się na podstawie następujących kryteriów wyboru: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jeżeli operacja dotyczy ulepszenia istniejącej instalacji nawadniającej lub elementu infrastruktury nawadniającej, a współczynnik potencjalnej oszczędności wody związany z realizacją tej inwestycji wynosi: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powyżej 50% - przyznaje się 10 lub 8 punktów w zależności czy inwestycji mają zastosowanie warunki określone w art. 46 ust. 4 akapit drugi rozporządzenia nr 1305/2013,</a:t>
            </a:r>
          </a:p>
          <a:p>
            <a:pPr>
              <a:buFontTx/>
              <a:buNone/>
            </a:pPr>
            <a:r>
              <a:rPr lang="pl-PL" altLang="pl-PL" sz="1600" dirty="0"/>
              <a:t>	b) powyżej 25% i nie więcej niż 50% - przyznaje się 8 lub 6 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punktów w zależności czy inwestycji mają zastosowanie warunki określone w art. 46 ust. 4 akapit drugi rozporządzenia nr 1305/2013,</a:t>
            </a:r>
            <a:endParaRPr lang="pl-PL" altLang="pl-PL" sz="1600" dirty="0"/>
          </a:p>
          <a:p>
            <a:pPr>
              <a:buFontTx/>
              <a:buNone/>
            </a:pPr>
            <a:r>
              <a:rPr lang="pl-PL" altLang="pl-PL" sz="1400" dirty="0"/>
              <a:t>	</a:t>
            </a:r>
            <a:r>
              <a:rPr lang="pl-PL" altLang="pl-PL" sz="1600" dirty="0"/>
              <a:t>c) powyżej 10% i nie więcej niż 25% - przyznaje się 6 lub 4 punkty </a:t>
            </a: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zależności czy inwestycji mają zastosowanie warunki określone w art. 46 ust. 4 akapit drugi rozporządzenia nr 1305/2013,</a:t>
            </a:r>
            <a:endParaRPr lang="pl-PL" altLang="pl-PL" sz="1600" dirty="0"/>
          </a:p>
          <a:p>
            <a:pPr>
              <a:buFontTx/>
              <a:buNone/>
            </a:pPr>
            <a:r>
              <a:rPr lang="pl-PL" altLang="pl-PL" sz="1600" dirty="0"/>
              <a:t>2) jeżeli operacja doprowadzi do powiększenia netto nawadnianego obszaru i jest połączona z inwestycją w istniejącą instalację nawadniającą lub element infrastruktury nawadniającej, a współczynnik potencjalnej oszczędności wody związany z realizacją tej inwestycji wynosi powyżej:</a:t>
            </a:r>
          </a:p>
          <a:p>
            <a:pPr>
              <a:buFontTx/>
              <a:buNone/>
            </a:pPr>
            <a:r>
              <a:rPr lang="pl-PL" altLang="pl-PL" sz="1600" dirty="0"/>
              <a:t>	a) 50% - przyznaje się 8 punktów,</a:t>
            </a:r>
          </a:p>
          <a:p>
            <a:pPr>
              <a:buFontTx/>
              <a:buNone/>
            </a:pPr>
            <a:r>
              <a:rPr lang="pl-PL" altLang="pl-PL" sz="1600" dirty="0"/>
              <a:t>	b) 25% i nie więcej niż 50% - przyznaje się 6 punktów,</a:t>
            </a:r>
          </a:p>
          <a:p>
            <a:pPr>
              <a:buFontTx/>
              <a:buNone/>
            </a:pPr>
            <a:r>
              <a:rPr lang="pl-PL" altLang="pl-PL" sz="1600" dirty="0"/>
              <a:t>	c) 10% i nie więcej niż 25% - przyznaje się 4 punkty;</a:t>
            </a:r>
          </a:p>
          <a:p>
            <a:pPr>
              <a:buFontTx/>
              <a:buNone/>
            </a:pPr>
            <a:endParaRPr lang="pl-PL" altLang="pl-PL" sz="1600" dirty="0"/>
          </a:p>
        </p:txBody>
      </p:sp>
    </p:spTree>
    <p:extLst>
      <p:ext uri="{BB962C8B-B14F-4D97-AF65-F5344CB8AC3E}">
        <p14:creationId xmlns:p14="http://schemas.microsoft.com/office/powerpoint/2010/main" val="36620830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D8B287-B54A-49C9-A078-F4B6D3F97A3C}"/>
              </a:ext>
            </a:extLst>
          </p:cNvPr>
          <p:cNvSpPr txBox="1">
            <a:spLocks/>
          </p:cNvSpPr>
          <p:nvPr/>
        </p:nvSpPr>
        <p:spPr>
          <a:xfrm>
            <a:off x="2231760" y="287867"/>
            <a:ext cx="8229600" cy="7207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Obszar nawadniania</a:t>
            </a:r>
            <a:endParaRPr lang="pl-PL" alt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B4D293-882F-43E2-9F84-6008CDAA86D5}"/>
              </a:ext>
            </a:extLst>
          </p:cNvPr>
          <p:cNvSpPr txBox="1">
            <a:spLocks/>
          </p:cNvSpPr>
          <p:nvPr/>
        </p:nvSpPr>
        <p:spPr>
          <a:xfrm>
            <a:off x="540120" y="1816648"/>
            <a:ext cx="11111759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jeżeli operacja ma być realizowana w gminie, na obszarze której - w okresie od 2007 r. do 2018 r. - w każdym roku wystąpiła susza (dla upraw ziemniaków, chmielu, warzyw gruntowych, krzewów owocowych, drzew owocowych, truskawek lub roślin strączkowych), przyznaje się 15 punktów.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gdy susza dla tych upraw wystąpiła nie w każdym roku w tym okresie – punkty przyznaje się proporcjonalnie do liczby lat, w których w tym okresie na obszarze tej gminy wystąpiła taka susza;</a:t>
            </a:r>
          </a:p>
          <a:p>
            <a:pPr>
              <a:buFontTx/>
              <a:buNone/>
            </a:pPr>
            <a:r>
              <a:rPr lang="pl-PL" alt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przypadku, gdy operacja ma być realizowana na obszarze kilku gmin, punkty przyznaje się w odniesieniu do tej gminy, na obszarze której liczba lat, w których wystąpiła susza była wyższa.</a:t>
            </a:r>
          </a:p>
          <a:p>
            <a:pPr>
              <a:buFontTx/>
              <a:buNone/>
            </a:pPr>
            <a:r>
              <a:rPr lang="pl-PL" altLang="pl-PL" sz="1600" dirty="0"/>
              <a:t>4) jeżeli podmiot ubiegający się o przyznanie pomocy realizuje zobowiązanie rolno-środowiskowo-klimatyczne w zakresie:</a:t>
            </a:r>
          </a:p>
          <a:p>
            <a:pPr>
              <a:buFontTx/>
              <a:buNone/>
            </a:pPr>
            <a:r>
              <a:rPr lang="pl-PL" altLang="pl-PL" sz="1600" dirty="0"/>
              <a:t>a) jednego z pakietów lub wariantów – przyznaje się 1 punkt,</a:t>
            </a:r>
          </a:p>
          <a:p>
            <a:pPr>
              <a:buFontTx/>
              <a:buNone/>
            </a:pPr>
            <a:r>
              <a:rPr lang="pl-PL" altLang="pl-PL" sz="1600" dirty="0"/>
              <a:t>b) co najmniej dwóch z pakietów lub wariantów – przyznaje się 2 punkty</a:t>
            </a:r>
          </a:p>
        </p:txBody>
      </p:sp>
    </p:spTree>
    <p:extLst>
      <p:ext uri="{BB962C8B-B14F-4D97-AF65-F5344CB8AC3E}">
        <p14:creationId xmlns:p14="http://schemas.microsoft.com/office/powerpoint/2010/main" val="11003185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C7EEF6-970D-469B-BCA7-83EA8603EE77}"/>
              </a:ext>
            </a:extLst>
          </p:cNvPr>
          <p:cNvSpPr txBox="1">
            <a:spLocks/>
          </p:cNvSpPr>
          <p:nvPr/>
        </p:nvSpPr>
        <p:spPr>
          <a:xfrm>
            <a:off x="1981200" y="731837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alt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Kolejność przysługiwania pomocy</a:t>
            </a:r>
            <a:endParaRPr lang="pl-PL" altLang="pl-PL" sz="3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4AF8FF-3C34-4E6C-91C9-4FB3F338A1B9}"/>
              </a:ext>
            </a:extLst>
          </p:cNvPr>
          <p:cNvSpPr txBox="1">
            <a:spLocks/>
          </p:cNvSpPr>
          <p:nvPr/>
        </p:nvSpPr>
        <p:spPr>
          <a:xfrm>
            <a:off x="673328" y="1941022"/>
            <a:ext cx="11294533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uzyskaną liczbą punktów za ocenę wniosku</a:t>
            </a:r>
          </a:p>
          <a:p>
            <a:pPr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operacji realizowanej przez osoby wspólnie wnioskujące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punkty przyznaje się w wysokości </a:t>
            </a: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średniej arytmetycznej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liczby punktów przysługujących indywidualnie tym osobom z tym, że za inwestycje służące ochronie środowiska lub zapobieganiu zmianie klimatu punkty przyznaje się w podziale dla całej operacji</a:t>
            </a:r>
          </a:p>
          <a:p>
            <a:pPr>
              <a:buFontTx/>
              <a:buChar char="-"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Agencja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przyznaje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pomocy, </a:t>
            </a: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na etapie ustalania kolejności przyznano mniej niż:</a:t>
            </a:r>
            <a:endParaRPr lang="pl-PL" alt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</a:pPr>
            <a:r>
              <a:rPr lang="pl-PL" altLang="pl-PL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punkty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 przypadku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obszaru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 , C oraz nawadniania</a:t>
            </a:r>
          </a:p>
          <a:p>
            <a:pPr marL="457200" indent="-457200">
              <a:buFontTx/>
              <a:buAutoNum type="arabicParenR"/>
            </a:pPr>
            <a:r>
              <a:rPr lang="pl-PL" altLang="pl-PL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punktu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 przypadku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obszaru D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altLang="pl-PL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2123507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D62C85EC-C722-4CE4-8913-5C807D23D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7484" y="683683"/>
            <a:ext cx="8229600" cy="1143000"/>
          </a:xfrm>
        </p:spPr>
        <p:txBody>
          <a:bodyPr/>
          <a:lstStyle/>
          <a:p>
            <a:pPr algn="ctr"/>
            <a: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Beneficjenci </a:t>
            </a:r>
            <a:b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„Modernizacja gospodarstw rolnych”</a:t>
            </a:r>
            <a:endParaRPr lang="pl-PL" alt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id="{0B95E2D1-8509-47B6-8106-D640BB82C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484" y="202353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alt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pomoc może ubiegać się rolnik będący:</a:t>
            </a:r>
          </a:p>
          <a:p>
            <a:pPr marL="0" indent="0">
              <a:buNone/>
            </a:pPr>
            <a:endParaRPr lang="pl-PL" alt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osobą fizyczną (w tym osoby wspólnie wnioskujące),</a:t>
            </a:r>
          </a:p>
          <a:p>
            <a:pPr>
              <a:buFontTx/>
              <a:buChar char="-"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wspólnicy spółek cywilnych,</a:t>
            </a:r>
          </a:p>
          <a:p>
            <a:pPr>
              <a:buFontTx/>
              <a:buChar char="-"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prawne,</a:t>
            </a:r>
          </a:p>
          <a:p>
            <a:pPr>
              <a:buFontTx/>
              <a:buChar char="-"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spółka osobowa prawa handlowego,</a:t>
            </a:r>
          </a:p>
          <a:p>
            <a:pPr>
              <a:buFontTx/>
              <a:buChar char="-"/>
            </a:pPr>
            <a:r>
              <a:rPr lang="pl-PL" alt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oddział przedsiębiorcy zagranicznego.</a:t>
            </a:r>
          </a:p>
          <a:p>
            <a:pPr>
              <a:buFontTx/>
              <a:buNone/>
            </a:pPr>
            <a:endParaRPr lang="pl-PL" altLang="pl-PL" sz="2800" dirty="0"/>
          </a:p>
        </p:txBody>
      </p:sp>
    </p:spTree>
    <p:extLst>
      <p:ext uri="{BB962C8B-B14F-4D97-AF65-F5344CB8AC3E}">
        <p14:creationId xmlns:p14="http://schemas.microsoft.com/office/powerpoint/2010/main" val="17669324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12DEFE55-220C-481B-9F61-6B6617F3F125}"/>
              </a:ext>
            </a:extLst>
          </p:cNvPr>
          <p:cNvSpPr txBox="1"/>
          <p:nvPr/>
        </p:nvSpPr>
        <p:spPr>
          <a:xfrm>
            <a:off x="745067" y="1710268"/>
            <a:ext cx="1104053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2800" b="1" i="0" dirty="0">
                <a:solidFill>
                  <a:srgbClr val="000000"/>
                </a:solidFill>
                <a:effectLst/>
                <a:latin typeface="titilliumregular"/>
              </a:rPr>
              <a:t>Kolejność przysługiwania pomocy przyznawana jest z uwzględnieniem kryteriów punktowych, według następującej kolejności:</a:t>
            </a:r>
          </a:p>
          <a:p>
            <a:pPr algn="l"/>
            <a:endParaRPr lang="pl-PL" sz="2800" b="0" i="0" dirty="0">
              <a:solidFill>
                <a:srgbClr val="000000"/>
              </a:solidFill>
              <a:effectLst/>
              <a:latin typeface="titilliumregular"/>
            </a:endParaRPr>
          </a:p>
          <a:p>
            <a:pPr algn="l">
              <a:buFont typeface="+mj-lt"/>
              <a:buAutoNum type="arabicPeriod"/>
            </a:pPr>
            <a:r>
              <a:rPr lang="pl-PL" sz="2800" b="0" i="0" dirty="0">
                <a:solidFill>
                  <a:srgbClr val="000000"/>
                </a:solidFill>
                <a:effectLst/>
                <a:latin typeface="titilliumregular"/>
              </a:rPr>
              <a:t>na operacje w obszarze A;</a:t>
            </a:r>
          </a:p>
          <a:p>
            <a:pPr algn="l">
              <a:buFont typeface="+mj-lt"/>
              <a:buAutoNum type="arabicPeriod"/>
            </a:pPr>
            <a:r>
              <a:rPr lang="pl-PL" sz="2800" b="0" i="0" dirty="0">
                <a:solidFill>
                  <a:srgbClr val="000000"/>
                </a:solidFill>
                <a:effectLst/>
                <a:latin typeface="titilliumregular"/>
              </a:rPr>
              <a:t>na operacje w obszarze C;</a:t>
            </a:r>
          </a:p>
          <a:p>
            <a:pPr algn="l">
              <a:buFont typeface="+mj-lt"/>
              <a:buAutoNum type="arabicPeriod"/>
            </a:pPr>
            <a:r>
              <a:rPr lang="pl-PL" sz="2800" b="0" i="0" dirty="0">
                <a:solidFill>
                  <a:srgbClr val="000000"/>
                </a:solidFill>
                <a:effectLst/>
                <a:latin typeface="titilliumregular"/>
              </a:rPr>
              <a:t>na operacje w obszarze B;</a:t>
            </a:r>
          </a:p>
          <a:p>
            <a:pPr algn="l">
              <a:buFont typeface="+mj-lt"/>
              <a:buAutoNum type="arabicPeriod"/>
            </a:pPr>
            <a:r>
              <a:rPr lang="pl-PL" sz="2800" b="0" i="0" dirty="0">
                <a:solidFill>
                  <a:srgbClr val="000000"/>
                </a:solidFill>
                <a:effectLst/>
                <a:latin typeface="titilliumregular"/>
              </a:rPr>
              <a:t>na operacje w obszarze D.</a:t>
            </a:r>
          </a:p>
          <a:p>
            <a:pPr algn="l">
              <a:buFont typeface="+mj-lt"/>
              <a:buAutoNum type="arabicPeriod"/>
            </a:pPr>
            <a:endParaRPr lang="pl-PL" sz="2800" dirty="0">
              <a:solidFill>
                <a:srgbClr val="000000"/>
              </a:solidFill>
              <a:latin typeface="titilliumregular"/>
            </a:endParaRPr>
          </a:p>
          <a:p>
            <a:pPr algn="l"/>
            <a:r>
              <a:rPr lang="pl-PL" sz="2800" b="1" i="0" dirty="0">
                <a:solidFill>
                  <a:srgbClr val="000000"/>
                </a:solidFill>
                <a:effectLst/>
                <a:latin typeface="titilliumregular"/>
              </a:rPr>
              <a:t>W terminie 60 dni</a:t>
            </a:r>
            <a:r>
              <a:rPr lang="pl-PL" sz="2800" b="0" i="0" dirty="0">
                <a:solidFill>
                  <a:srgbClr val="000000"/>
                </a:solidFill>
                <a:effectLst/>
                <a:latin typeface="titilliumregular"/>
              </a:rPr>
              <a:t> od dnia zakończenia naboru wniosków </a:t>
            </a:r>
            <a:r>
              <a:rPr lang="pl-PL" sz="2800" b="1" i="0" dirty="0">
                <a:solidFill>
                  <a:srgbClr val="000000"/>
                </a:solidFill>
                <a:effectLst/>
                <a:latin typeface="titilliumregular"/>
              </a:rPr>
              <a:t>zostaną opublikowane listy kolejności przysługiwania pomocy.</a:t>
            </a:r>
            <a:endParaRPr lang="pl-PL" sz="2800" b="0" i="0" dirty="0">
              <a:solidFill>
                <a:srgbClr val="000000"/>
              </a:solidFill>
              <a:effectLst/>
              <a:latin typeface="titillium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520249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A7886A77-26B0-4A58-B05B-E4B9CDE07187}"/>
              </a:ext>
            </a:extLst>
          </p:cNvPr>
          <p:cNvSpPr txBox="1">
            <a:spLocks/>
          </p:cNvSpPr>
          <p:nvPr/>
        </p:nvSpPr>
        <p:spPr>
          <a:xfrm>
            <a:off x="3179465" y="601287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>
                <a:solidFill>
                  <a:srgbClr val="90C226"/>
                </a:solidFill>
                <a:latin typeface="Trebuchet MS" panose="020B0603020202020204"/>
              </a:rPr>
              <a:t>Nowa perspektywa finansowa</a:t>
            </a:r>
            <a:r>
              <a:rPr kumimoji="0" lang="pl-PL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?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6384259-7A13-4DF0-8DB1-264041425E0F}"/>
              </a:ext>
            </a:extLst>
          </p:cNvPr>
          <p:cNvSpPr txBox="1">
            <a:spLocks/>
          </p:cNvSpPr>
          <p:nvPr/>
        </p:nvSpPr>
        <p:spPr>
          <a:xfrm>
            <a:off x="914400" y="1654683"/>
            <a:ext cx="10363200" cy="46020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spcBef>
                <a:spcPts val="0"/>
              </a:spcBef>
              <a:buClr>
                <a:srgbClr val="90C226"/>
              </a:buClr>
              <a:buNone/>
              <a:defRPr/>
            </a:pP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 latach </a:t>
            </a:r>
            <a:r>
              <a:rPr lang="pl-PL" altLang="pl-PL" sz="2000" b="1" dirty="0">
                <a:solidFill>
                  <a:srgbClr val="FF0000"/>
                </a:solidFill>
                <a:latin typeface="Trebuchet MS" panose="020B0603020202020204"/>
              </a:rPr>
              <a:t>2021–2022 obowiązywał będzie tzw</a:t>
            </a: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okres przejściowy pomiędzy kończącą się obecną perspektywą finansową oraz przyszłym okresem programowania (wprowadzony ze względu na opóźnione wdrażanie nowej Wspólnej Polityki Rolnej). 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endParaRPr kumimoji="0" lang="pl-PL" altLang="pl-PL" sz="1600" b="1" i="0" u="none" strike="noStrike" kern="1200" cap="none" spc="0" normalizeH="0" baseline="0" noProof="0" dirty="0">
              <a:ln>
                <a:noFill/>
              </a:ln>
              <a:solidFill>
                <a:srgbClr val="33660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pl-PL" alt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Podstawa prawna: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pl-PL" alt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 rozporządzenie Parlamentu Europejskiego i Rady (UE) 2020/2220 z dnia 23 grudnia 2020 r. ustanawiające niektóre przepisy przejściowe dotyczące wsparcia z Europejskiego Funduszu Rolnego na rzecz Rozwoju Obszarów Wiejskich (EFRROW) i z Europejskiego Funduszu Rolniczego Gwarancji (EFRG) w latach 2021 i 2022 oraz zmieniające rozporządzenia (UE) nr 1305/2013, (UE) nr 1306/2013 i (UE) nr 1307/2013 w odniesieniu do zasobów i stosowania w latach 2021 i 2022 oraz rozporządzenie (UE) nr 1308/2013 w odniesieniu do zasobów i rozdziału takiego wsparcia na lata 2021 i 2022 (Dz. Urz. UE L 437 z 28 grudnia 2020 r. str.1))</a:t>
            </a: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19046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56701F-3DD4-4310-AC70-4E9A50DDE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396" y="365125"/>
            <a:ext cx="8286404" cy="1325563"/>
          </a:xfrm>
        </p:spPr>
        <p:txBody>
          <a:bodyPr/>
          <a:lstStyle/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Inwestycje przyczyniające się do ochrony środowiska i klimatu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endParaRPr lang="pl-PL" dirty="0"/>
          </a:p>
        </p:txBody>
      </p:sp>
      <p:graphicFrame>
        <p:nvGraphicFramePr>
          <p:cNvPr id="12" name="Tabela 12">
            <a:extLst>
              <a:ext uri="{FF2B5EF4-FFF2-40B4-BE49-F238E27FC236}">
                <a16:creationId xmlns:a16="http://schemas.microsoft.com/office/drawing/2014/main" id="{71904E29-5361-4C61-8ACC-A14602239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38032"/>
              </p:ext>
            </p:extLst>
          </p:nvPr>
        </p:nvGraphicFramePr>
        <p:xfrm>
          <a:off x="581890" y="1484436"/>
          <a:ext cx="11421687" cy="4419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8787">
                  <a:extLst>
                    <a:ext uri="{9D8B030D-6E8A-4147-A177-3AD203B41FA5}">
                      <a16:colId xmlns:a16="http://schemas.microsoft.com/office/drawing/2014/main" val="2540089883"/>
                    </a:ext>
                  </a:extLst>
                </a:gridCol>
                <a:gridCol w="9642900">
                  <a:extLst>
                    <a:ext uri="{9D8B030D-6E8A-4147-A177-3AD203B41FA5}">
                      <a16:colId xmlns:a16="http://schemas.microsoft.com/office/drawing/2014/main" val="37708788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kern="1200" baseline="0" dirty="0">
                          <a:solidFill>
                            <a:schemeClr val="lt1"/>
                          </a:solidFill>
                        </a:rPr>
                        <a:t>Beneficjent </a:t>
                      </a:r>
                      <a:r>
                        <a:rPr lang="pl-PL" sz="1600" b="0" u="none" strike="noStrike" kern="1200" baseline="0" dirty="0">
                          <a:solidFill>
                            <a:schemeClr val="lt1"/>
                          </a:solidFill>
                        </a:rPr>
                        <a:t>	</a:t>
                      </a:r>
                      <a:endParaRPr lang="pl-PL" sz="16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1" u="none" strike="noStrike" kern="1200" baseline="0" dirty="0">
                          <a:solidFill>
                            <a:schemeClr val="lt1"/>
                          </a:solidFill>
                        </a:rPr>
                        <a:t>Rolnik </a:t>
                      </a:r>
                      <a:r>
                        <a:rPr lang="pl-PL" sz="1600" b="0" u="none" strike="noStrike" kern="1200" baseline="0" dirty="0">
                          <a:solidFill>
                            <a:schemeClr val="lt1"/>
                          </a:solidFill>
                        </a:rPr>
                        <a:t>w rozumieniu art. 3 lit. a projektu rozporządzenia Parlamentu Europejskiego i Rady dotyczącego wsparcia na podstawie planów strategicznych </a:t>
                      </a:r>
                      <a:r>
                        <a:rPr lang="pl-PL" sz="1600" b="1" u="none" strike="noStrike" kern="1200" baseline="0" dirty="0">
                          <a:solidFill>
                            <a:schemeClr val="lt1"/>
                          </a:solidFill>
                        </a:rPr>
                        <a:t>lub grupa takich rolników. </a:t>
                      </a:r>
                      <a:endParaRPr lang="pl-PL" sz="1600" b="0" u="none" strike="noStrike" kern="1200" baseline="0" dirty="0">
                        <a:solidFill>
                          <a:schemeClr val="lt1"/>
                        </a:solidFill>
                      </a:endParaRPr>
                    </a:p>
                    <a:p>
                      <a:r>
                        <a:rPr lang="pl-PL" sz="1600" b="0" u="none" strike="noStrike" kern="1200" baseline="0" dirty="0">
                          <a:solidFill>
                            <a:schemeClr val="lt1"/>
                          </a:solidFill>
                        </a:rPr>
                        <a:t>Grupę rolników stanowi co najmniej trzech rolników, którzy ubiegają się wspólnie o pomoc w ramach tej interwencji w celu zrealizowania inwestycji zbiorowej </a:t>
                      </a:r>
                    </a:p>
                    <a:p>
                      <a:r>
                        <a:rPr lang="pl-PL" sz="1600" b="1" u="none" strike="noStrike" kern="1200" baseline="0" dirty="0">
                          <a:solidFill>
                            <a:schemeClr val="lt1"/>
                          </a:solidFill>
                        </a:rPr>
                        <a:t>Spółka wodna albo związek spółek </a:t>
                      </a:r>
                      <a:r>
                        <a:rPr lang="pl-PL" sz="1600" b="0" u="none" strike="noStrike" kern="1200" baseline="0" dirty="0">
                          <a:solidFill>
                            <a:schemeClr val="lt1"/>
                          </a:solidFill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738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Zakres inwestycji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Ochrona zasobów naturalnych oraz klimatu poprzez wsparcie inwestycyjne. Ułatwi to gospodarstwom rolnym spełnianie warunków technicznych pozwalających na ograniczenie presji rolnictwa na środowisko naturalne. </a:t>
                      </a:r>
                    </a:p>
                    <a:p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Adaptacja do zmian klimatu poprzez wsparcie inwestycyjne gospodarstw pozwoli na dostosowanie prowadzonej przez gospodarstwa rolne produkcji do obserwowanych zmian klimatu w celu minimalizowania negatywnych skutków tych zmian. </a:t>
                      </a:r>
                    </a:p>
                    <a:p>
                      <a:r>
                        <a:rPr lang="pl-P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Zakres kosztów kwalifikowalnych </a:t>
                      </a:r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32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Wysokość wsparcia </a:t>
                      </a:r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okresie programowania maksymalna wysokość pomocy udzielonej jednemu beneficjentowi i na jedno gospodarstwo rolne, w tym na realizację projektów zbiorowych, nie może przekroczyć 200 tys. zł, a w przypadku spółek wodnych – 1 mln zł. </a:t>
                      </a:r>
                    </a:p>
                    <a:p>
                      <a:r>
                        <a:rPr lang="pl-P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Intensywność pomocy: do 75 % kosztów kwalifikowalnych operacji </a:t>
                      </a:r>
                      <a:endParaRPr lang="pl-PL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Stawki ryczałtowe w trakcie opracowania </a:t>
                      </a:r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pl-PL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601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7529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56701F-3DD4-4310-AC70-4E9A50DDE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396" y="365125"/>
            <a:ext cx="8286404" cy="1325563"/>
          </a:xfrm>
        </p:spPr>
        <p:txBody>
          <a:bodyPr/>
          <a:lstStyle/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Inwestycje w gospodarstwach rolnych w zakresie OZE i poprawy efektywności energetycznej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</a:t>
            </a:r>
            <a:endParaRPr lang="pl-PL" dirty="0"/>
          </a:p>
        </p:txBody>
      </p:sp>
      <p:graphicFrame>
        <p:nvGraphicFramePr>
          <p:cNvPr id="12" name="Tabela 12">
            <a:extLst>
              <a:ext uri="{FF2B5EF4-FFF2-40B4-BE49-F238E27FC236}">
                <a16:creationId xmlns:a16="http://schemas.microsoft.com/office/drawing/2014/main" id="{71904E29-5361-4C61-8ACC-A14602239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714723"/>
              </p:ext>
            </p:extLst>
          </p:nvPr>
        </p:nvGraphicFramePr>
        <p:xfrm>
          <a:off x="581890" y="1484436"/>
          <a:ext cx="11421687" cy="493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8787">
                  <a:extLst>
                    <a:ext uri="{9D8B030D-6E8A-4147-A177-3AD203B41FA5}">
                      <a16:colId xmlns:a16="http://schemas.microsoft.com/office/drawing/2014/main" val="2540089883"/>
                    </a:ext>
                  </a:extLst>
                </a:gridCol>
                <a:gridCol w="9642900">
                  <a:extLst>
                    <a:ext uri="{9D8B030D-6E8A-4147-A177-3AD203B41FA5}">
                      <a16:colId xmlns:a16="http://schemas.microsoft.com/office/drawing/2014/main" val="37708788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kern="1200" baseline="0" dirty="0">
                          <a:solidFill>
                            <a:schemeClr val="lt1"/>
                          </a:solidFill>
                        </a:rPr>
                        <a:t>Beneficjent </a:t>
                      </a:r>
                      <a:r>
                        <a:rPr lang="pl-PL" sz="1600" b="0" u="none" strike="noStrike" kern="1200" baseline="0" dirty="0">
                          <a:solidFill>
                            <a:schemeClr val="lt1"/>
                          </a:solidFill>
                        </a:rPr>
                        <a:t>	</a:t>
                      </a:r>
                      <a:endParaRPr lang="pl-PL" sz="16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Rolnik </a:t>
                      </a:r>
                      <a:r>
                        <a:rPr lang="pl-PL" sz="1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 rozumieniu art. 3 lit. a projektu rozporządzenia Parlamentu Europejskiego i Rady dotyczącego wsparcia na podstawie planów strategicznych</a:t>
                      </a:r>
                      <a:r>
                        <a:rPr lang="pl-PL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grupa rolników, spółdzielnia energetyczna, grupa producentów rolnych, organizacja producentów, spółdzielnia rolników. </a:t>
                      </a:r>
                      <a:endParaRPr lang="pl-PL" sz="14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Grupę rolników stanowi co najmniej trzech rolników, którzy ubiegają się wspólnie o pomoc w ramach tej interwencji w celu zrealizowania inwestycji zbiorowej. </a:t>
                      </a:r>
                    </a:p>
                    <a:p>
                      <a:r>
                        <a:rPr lang="pl-PL" sz="14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Definicja spółdzielni energetycznej zgodnie z ustawą o OZE z dnia 19 lipca 2019 r. </a:t>
                      </a:r>
                      <a:r>
                        <a:rPr lang="pl-PL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pl-PL" sz="1600" b="0" u="none" strike="noStrike" kern="1200" baseline="0" dirty="0">
                          <a:solidFill>
                            <a:schemeClr val="lt1"/>
                          </a:solidFill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738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Zakres inwestycji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Celem interwencji jest zmniejszenie presji działalności rolniczej na środowisko, poprzez wykorzystanie energii ze źródeł odnawialnych, utylizację odpadów i produktów ubocznych z rolnictwa oraz poprawę efektywności energetycznej. </a:t>
                      </a:r>
                    </a:p>
                    <a:p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Koszty w zakresie: </a:t>
                      </a:r>
                    </a:p>
                    <a:p>
                      <a:r>
                        <a:rPr lang="pl-PL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Inwestycje związane z OZE wykorzystywane w cyklu produkcyjnym. </a:t>
                      </a:r>
                      <a:endParaRPr lang="pl-PL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Koszty zakupu i montażu: mikroinstalacji produkujących energię z wody albo biogazu rolniczego (elektryczną, ciepło lub paliwo gazowe) do 50 KW, pieców na biomasę na potrzeby prowadzonej działalności rolniczej, w tym magazynów energii - (</a:t>
                      </a:r>
                      <a:r>
                        <a:rPr lang="pl-PL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obszar a</a:t>
                      </a:r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r>
                        <a:rPr lang="pl-PL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Inwestycje na rzecz poprawy efektywności energetycznej budynków gospodarskich służących do produkcji rolnej. </a:t>
                      </a:r>
                      <a:endParaRPr lang="pl-PL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Koszt budowy, przebudowy lub zakupu: systemów odzyskiwania ciepła (z mleka, z budynków inwentarskich, ściółki, gnojowicy), przeszkleń dachowych oraz stosowania oświetlenia LED, termomodernizacja budynków gospodarskich służących do produkcji rolnej (</a:t>
                      </a:r>
                      <a:r>
                        <a:rPr lang="pl-PL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obszar b</a:t>
                      </a:r>
                      <a:r>
                        <a:rPr lang="pl-PL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	</a:t>
                      </a:r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32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Wysokość wsparcia </a:t>
                      </a:r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okresie programowania maksymalna wysokość pomocy udzielonej jednemu beneficjentowi w tym na realizację projektów zbiorowych, nie może przekroczyć: </a:t>
                      </a:r>
                    </a:p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- 1 500 000 zł – obszar a </a:t>
                      </a:r>
                    </a:p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- 100 000 zł – obszar b </a:t>
                      </a:r>
                    </a:p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Intensywność pomocy: do 65% kosztów kwalifikowalnych operacji. W przypadku inwestycji zbiorowej do 75% kosztów kwalifikowalnych. 	</a:t>
                      </a:r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601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2700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56701F-3DD4-4310-AC70-4E9A50DDE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395" y="365125"/>
            <a:ext cx="8653549" cy="1325563"/>
          </a:xfrm>
        </p:spPr>
        <p:txBody>
          <a:bodyPr/>
          <a:lstStyle/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Inwestycje w gospodarstwach rolnych zwiększające konkurencyjność (dotacja)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</a:t>
            </a:r>
            <a:endParaRPr lang="pl-PL" dirty="0"/>
          </a:p>
        </p:txBody>
      </p:sp>
      <p:graphicFrame>
        <p:nvGraphicFramePr>
          <p:cNvPr id="12" name="Tabela 12">
            <a:extLst>
              <a:ext uri="{FF2B5EF4-FFF2-40B4-BE49-F238E27FC236}">
                <a16:creationId xmlns:a16="http://schemas.microsoft.com/office/drawing/2014/main" id="{71904E29-5361-4C61-8ACC-A14602239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370958"/>
              </p:ext>
            </p:extLst>
          </p:nvPr>
        </p:nvGraphicFramePr>
        <p:xfrm>
          <a:off x="581890" y="1484436"/>
          <a:ext cx="11421687" cy="4663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8787">
                  <a:extLst>
                    <a:ext uri="{9D8B030D-6E8A-4147-A177-3AD203B41FA5}">
                      <a16:colId xmlns:a16="http://schemas.microsoft.com/office/drawing/2014/main" val="2540089883"/>
                    </a:ext>
                  </a:extLst>
                </a:gridCol>
                <a:gridCol w="9642900">
                  <a:extLst>
                    <a:ext uri="{9D8B030D-6E8A-4147-A177-3AD203B41FA5}">
                      <a16:colId xmlns:a16="http://schemas.microsoft.com/office/drawing/2014/main" val="37708788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kern="1200" baseline="0" dirty="0">
                          <a:solidFill>
                            <a:schemeClr val="lt1"/>
                          </a:solidFill>
                        </a:rPr>
                        <a:t>Beneficjent </a:t>
                      </a:r>
                      <a:r>
                        <a:rPr lang="pl-PL" sz="1600" b="0" u="none" strike="noStrike" kern="1200" baseline="0" dirty="0">
                          <a:solidFill>
                            <a:schemeClr val="lt1"/>
                          </a:solidFill>
                        </a:rPr>
                        <a:t>	</a:t>
                      </a:r>
                      <a:endParaRPr lang="pl-PL" sz="16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Rolnik w rozumieniu art. 3 lit. a projektu rozporządzenia Parlamentu Europejskiego i Rady dotyczącego wsparcia na podstawie planów strategicznych 	</a:t>
                      </a:r>
                      <a:r>
                        <a:rPr lang="pl-PL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pl-PL" sz="1600" b="0" u="none" strike="noStrike" kern="1200" baseline="0" dirty="0">
                          <a:solidFill>
                            <a:schemeClr val="lt1"/>
                          </a:solidFill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738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Zakres inwestycji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realizacja operacji polegającej na budowie lub modernizacji budynków lub budowli służących do produkcji zwierzęcej z wykorzystaniem nowoczesnych technologii, w tym również w miarę możliwości ograniczających szkodliwy wpływ rolnictwa na środowisko, energooszczędnych, niskoemisyjnych (wraz z wyposażeniem tych budynków) - </a:t>
                      </a:r>
                      <a:r>
                        <a:rPr lang="pl-PL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obszar a 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realizacja operacji w gospodarstwach prowadzących produkcję ekologiczną (wymóg, aby co najmniej 50% powierzchni/produkcji było objęte tym system w dniu składania wniosku o przyznanie pomocy) – </a:t>
                      </a:r>
                      <a:r>
                        <a:rPr lang="pl-PL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obszar b </a:t>
                      </a:r>
                      <a:endParaRPr lang="pl-PL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32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Wysokość wsparcia </a:t>
                      </a:r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50% kosztów operacji kwalifikujących się do wsparcia w przypadku rolników, którzy nie ukończyli 40 roku życia albo </a:t>
                      </a:r>
                    </a:p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40% tych kosztów w przypadku pozostałych operacji. </a:t>
                      </a:r>
                    </a:p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Maksymalna wysokość pomocy udzielonej jednemu beneficjentowi i na jedno gospodarstwo rolne w ramach interwencji w okresie realizacji planu nie może przekroczyć: </a:t>
                      </a:r>
                    </a:p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200 000 tys. zł- limit pomocy w przypadku zakupu maszyn i urządzeń oraz inwestycji niematerialnych, </a:t>
                      </a:r>
                    </a:p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mln zł - w przypadku inwestycji budowlanych. 	</a:t>
                      </a:r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601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0802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56701F-3DD4-4310-AC70-4E9A50DDE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395" y="365125"/>
            <a:ext cx="8653549" cy="1325563"/>
          </a:xfrm>
        </p:spPr>
        <p:txBody>
          <a:bodyPr/>
          <a:lstStyle/>
          <a:p>
            <a:r>
              <a:rPr lang="pl-PL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Inwestycje w gospodarstwach rolnych zwiększające konkurencyjność (instrumenty finansowe)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</a:t>
            </a:r>
            <a:endParaRPr lang="pl-PL" dirty="0"/>
          </a:p>
        </p:txBody>
      </p:sp>
      <p:graphicFrame>
        <p:nvGraphicFramePr>
          <p:cNvPr id="12" name="Tabela 12">
            <a:extLst>
              <a:ext uri="{FF2B5EF4-FFF2-40B4-BE49-F238E27FC236}">
                <a16:creationId xmlns:a16="http://schemas.microsoft.com/office/drawing/2014/main" id="{71904E29-5361-4C61-8ACC-A14602239C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791571"/>
              </p:ext>
            </p:extLst>
          </p:nvPr>
        </p:nvGraphicFramePr>
        <p:xfrm>
          <a:off x="581890" y="1484436"/>
          <a:ext cx="11421687" cy="4053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8787">
                  <a:extLst>
                    <a:ext uri="{9D8B030D-6E8A-4147-A177-3AD203B41FA5}">
                      <a16:colId xmlns:a16="http://schemas.microsoft.com/office/drawing/2014/main" val="2540089883"/>
                    </a:ext>
                  </a:extLst>
                </a:gridCol>
                <a:gridCol w="9642900">
                  <a:extLst>
                    <a:ext uri="{9D8B030D-6E8A-4147-A177-3AD203B41FA5}">
                      <a16:colId xmlns:a16="http://schemas.microsoft.com/office/drawing/2014/main" val="37708788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u="none" strike="noStrike" kern="1200" baseline="0" dirty="0">
                          <a:solidFill>
                            <a:schemeClr val="lt1"/>
                          </a:solidFill>
                        </a:rPr>
                        <a:t>Beneficjent </a:t>
                      </a:r>
                      <a:r>
                        <a:rPr lang="pl-PL" sz="1600" b="0" u="none" strike="noStrike" kern="1200" baseline="0" dirty="0">
                          <a:solidFill>
                            <a:schemeClr val="lt1"/>
                          </a:solidFill>
                        </a:rPr>
                        <a:t>	</a:t>
                      </a:r>
                      <a:endParaRPr lang="pl-PL" sz="16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Rolnik w rozumieniu art. 3 lit. a projektu rozporządzenia Parlamentu Europejskiego i Rady dotyczącego wsparcia na podstawie planów strategicznych 	</a:t>
                      </a:r>
                      <a:r>
                        <a:rPr lang="pl-PL" sz="16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pl-PL" sz="1600" b="0" u="none" strike="noStrike" kern="1200" baseline="0" dirty="0">
                          <a:solidFill>
                            <a:schemeClr val="lt1"/>
                          </a:solidFill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738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/>
                        <a:t>Zakres inwestycji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Celem interwencji jest zwiększenie zorientowania na rynek i konkurencyjności gospodarstw poprzez: a) racjonalizację technologii produkcji, b) wprowadzenie nowoczesnych, w tym cyfrowych, technologii lub innowacji, c) zmianę profilu produkcji, d) poprawę jakości produkcji, e) zwiększenie wartości dodanej produktu. </a:t>
                      </a:r>
                    </a:p>
                    <a:p>
                      <a:r>
                        <a:rPr lang="pl-PL" sz="1600" b="0" i="0" u="sng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ramach interwencji możliwa będzie realizacji inwestycji: </a:t>
                      </a:r>
                    </a:p>
                    <a:p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o charakterze innowacyjnym lub wpływającym na cyfryzację, automatyzację działalności rolniczej prowadzonej w gospodarstwie, w tym w rolnictwo precyzyjne, które nie zostaną objęte wsparciem w ramach innych instrumentów Planu. </a:t>
                      </a:r>
                    </a:p>
                    <a:p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innych niż objęte zakresem w pkt. a, ale dotyczące produkcji rolnej w zakresie racjonalizacji technologii produkcji, zmiany profilu produkcji, poprawy jakości produkcji lub zwiększenia wartości dodanej produktu. </a:t>
                      </a:r>
                    </a:p>
                    <a:p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c. dotyczących przechowalnictwa, suszenia, magazynowania, przygotowywania produktów rolnych do sprzedaży. </a:t>
                      </a:r>
                    </a:p>
                    <a:p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d. dotyczących sprzedaży bezpośredniej/dostaw bezpośrednich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32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Wysokość wsparcia </a:t>
                      </a:r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Instrumenty finansowe – gwarancje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Wysokość wsparcia do ustalenia w toku ustanawiania instrumentów finansowych 	</a:t>
                      </a:r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601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9720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57463" cy="743747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669020" y="548639"/>
            <a:ext cx="2881414" cy="53949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32022" y="4648638"/>
            <a:ext cx="41518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/>
              <a:t>Łukasz Piotrowski</a:t>
            </a:r>
          </a:p>
          <a:p>
            <a:r>
              <a:rPr lang="pl-PL" sz="1600" dirty="0"/>
              <a:t>e-mail: lukasz.piotrowski@kpodr.pl</a:t>
            </a:r>
          </a:p>
          <a:p>
            <a:r>
              <a:rPr lang="pl-PL" sz="1600" dirty="0"/>
              <a:t>tel.: 723 331 378</a:t>
            </a:r>
          </a:p>
        </p:txBody>
      </p:sp>
    </p:spTree>
    <p:extLst>
      <p:ext uri="{BB962C8B-B14F-4D97-AF65-F5344CB8AC3E}">
        <p14:creationId xmlns:p14="http://schemas.microsoft.com/office/powerpoint/2010/main" val="373027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F5A4AB21-C4BF-4061-A418-279879A14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3670" y="409349"/>
            <a:ext cx="8270346" cy="1143000"/>
          </a:xfrm>
        </p:spPr>
        <p:txBody>
          <a:bodyPr/>
          <a:lstStyle/>
          <a:p>
            <a:r>
              <a:rPr lang="pl-PL" alt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może zostać przyznana, jeżeli rolnik:</a:t>
            </a:r>
            <a:endParaRPr lang="pl-PL" altLang="pl-PL" sz="3000" dirty="0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DF9FC1D5-143F-467B-BEF3-21415FE90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733" y="1710267"/>
            <a:ext cx="10505546" cy="4656666"/>
          </a:xfrm>
        </p:spPr>
        <p:txBody>
          <a:bodyPr>
            <a:normAutofit/>
          </a:bodyPr>
          <a:lstStyle/>
          <a:p>
            <a:pPr>
              <a:buFont typeface="Times New Roman" panose="02020603050405020304" pitchFamily="18" charset="0"/>
              <a:buAutoNum type="arabicParenR"/>
            </a:pPr>
            <a:r>
              <a:rPr lang="pl-PL" alt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posiadaczem samoistnym lub zależnym,</a:t>
            </a:r>
          </a:p>
          <a:p>
            <a:pPr>
              <a:buFontTx/>
              <a:buNone/>
            </a:pP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l-PL" altLang="pl-PL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gospodarstwa rolnego 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rozumieniu art. 55</a:t>
            </a:r>
            <a:r>
              <a:rPr lang="pl-PL" altLang="pl-PL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Kodeksu cywilnego, o powierzchni użytków rolnych w rozumieniu przepisów ustawy z dnia 23 kwietnia 1964 r. – Kodeks cywilny (w brzmieniu obowiązującym w dniu 12 grudnia 2014 r. ) obejmującego </a:t>
            </a:r>
            <a:r>
              <a:rPr lang="pl-PL" altLang="pl-PL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najmniej 1 ha i nie więcej niż 300 ha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lub gruntów ornych, sadów, łąk trwałych, pastwisk trwałych, gruntów rolnych zabudowanych, gruntów pod stawami lub gruntów pod rowami, lub </a:t>
            </a:r>
          </a:p>
          <a:p>
            <a:pPr>
              <a:buFontTx/>
              <a:buAutoNum type="alphaLcParenR" startAt="2"/>
            </a:pPr>
            <a:r>
              <a:rPr lang="pl-PL" altLang="pl-PL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nieruchomości służącej do prowadzenia 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produkcji w zakresie </a:t>
            </a:r>
            <a:r>
              <a:rPr lang="pl-PL" altLang="pl-PL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działów specjalnych </a:t>
            </a:r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produkcji rolnej w rozumieniu ustawy z dnia 20 grudnia 1990 r. o ubezpieczeniu społecznym rolników,</a:t>
            </a:r>
          </a:p>
          <a:p>
            <a:r>
              <a:rPr lang="pl-PL" alt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położonych na terytorium Rzeczypospolitej Polskiej, zwanych dalej „gospodarstwem”</a:t>
            </a:r>
          </a:p>
          <a:p>
            <a:pPr>
              <a:buFontTx/>
              <a:buAutoNum type="arabicParenR" startAt="2"/>
            </a:pPr>
            <a:r>
              <a:rPr lang="pl-PL" alt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gospodarstwie, którego jest posiadaczem, prowadzi w celach zarobkowych działalność rolniczą w zakresie produkcji zwierzęcej lub roślinnej, </a:t>
            </a:r>
            <a:r>
              <a:rPr lang="pl-PL" alt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wyłączeniem chowu i hodowli ryb i działalność ta nie jest prowadzona w celach naukowo-badawczych;</a:t>
            </a:r>
          </a:p>
          <a:p>
            <a:pPr>
              <a:buFontTx/>
              <a:buAutoNum type="arabicParenR" startAt="2"/>
            </a:pPr>
            <a:r>
              <a:rPr lang="pl-PL" altLang="pl-PL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nadany numer identyfikacyjny </a:t>
            </a:r>
            <a:r>
              <a:rPr lang="pl-PL" alt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trybie przepisów o krajowym systemie ewidencji producentów, ewidencji gospodarstw rolnych oraz ewidencji wniosków o przyznanie płatności.</a:t>
            </a:r>
          </a:p>
          <a:p>
            <a:pPr>
              <a:buFontTx/>
              <a:buNone/>
            </a:pPr>
            <a:endParaRPr lang="pl-PL" altLang="pl-PL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1305581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66418CDD-5348-44B4-B0B8-EE0FD17C3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533" y="353698"/>
            <a:ext cx="6112934" cy="1143000"/>
          </a:xfrm>
        </p:spPr>
        <p:txBody>
          <a:bodyPr/>
          <a:lstStyle/>
          <a:p>
            <a:r>
              <a:rPr lang="pl-PL" alt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Dodatkowe warunki przyznania pomocy:</a:t>
            </a:r>
            <a:endParaRPr lang="pl-PL" altLang="pl-PL" sz="2600" dirty="0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A469F304-6018-4FC8-97B4-41798E99E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51" y="1735502"/>
            <a:ext cx="10367898" cy="4021832"/>
          </a:xfrm>
        </p:spPr>
        <p:txBody>
          <a:bodyPr>
            <a:normAutofit fontScale="92500" lnSpcReduction="10000"/>
          </a:bodyPr>
          <a:lstStyle/>
          <a:p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Warunki przyznania pomocy osobie fizycznej:</a:t>
            </a:r>
          </a:p>
          <a:p>
            <a:pPr lvl="1">
              <a:buFontTx/>
              <a:buChar char="-"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kierowanie gospodarstwem,</a:t>
            </a:r>
          </a:p>
          <a:p>
            <a:pPr lvl="1">
              <a:buFontTx/>
              <a:buChar char="-"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obywatelstwo państwa członkowskiego Unii Europejskiej,</a:t>
            </a:r>
          </a:p>
          <a:p>
            <a:pPr lvl="1">
              <a:buFontTx/>
              <a:buChar char="-"/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pełnoletniość,</a:t>
            </a:r>
          </a:p>
          <a:p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Warunki przyznania pomocy osobie prawnej, spółce osobowej:</a:t>
            </a:r>
          </a:p>
          <a:p>
            <a:pPr lvl="1"/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dokonanie wpisu do rejestru przedsiębiorców w KRS</a:t>
            </a:r>
          </a:p>
          <a:p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Warunki przyznania pomocy wspólnikom spółki cywilnej: </a:t>
            </a:r>
          </a:p>
          <a:p>
            <a:pPr lvl="1"/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spółka posiada NIG</a:t>
            </a:r>
          </a:p>
          <a:p>
            <a:pPr lvl="1"/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gospodarstwo stanowi wkład wniesiony do spółki</a:t>
            </a:r>
          </a:p>
          <a:p>
            <a:pPr lvl="1"/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każdy z wspólników wpisany został do KRS</a:t>
            </a:r>
          </a:p>
          <a:p>
            <a:pPr marL="0" indent="0">
              <a:buNone/>
            </a:pP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Wyżej wymienione warunki powinny być spełnione co najmniej od dnia złożenia wniosku o przyznanie pomocy</a:t>
            </a:r>
          </a:p>
          <a:p>
            <a:pPr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206991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C1490109-AD3B-4FA9-92DE-8F2827D85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139" y="390301"/>
            <a:ext cx="4184651" cy="1143000"/>
          </a:xfrm>
        </p:spPr>
        <p:txBody>
          <a:bodyPr/>
          <a:lstStyle/>
          <a:p>
            <a:pPr algn="ctr"/>
            <a:r>
              <a:rPr lang="pl-PL" altLang="pl-PL" dirty="0"/>
              <a:t>Ważne definicje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7C7B4E54-73EE-401B-9870-F2E2E6A69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131" y="1702635"/>
            <a:ext cx="10752666" cy="4525963"/>
          </a:xfrm>
        </p:spPr>
        <p:txBody>
          <a:bodyPr>
            <a:normAutofit/>
          </a:bodyPr>
          <a:lstStyle/>
          <a:p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działalności rolniczej w celach zarobkowych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uznaje się, że rolnik będący osobą fizyczną prowadzi działalność rolniczą w celach zarobkowych, jeżeli w okresie 12 miesięcy poprzedzających miesiąc złożenia wniosku o przyznanie pomocy </a:t>
            </a:r>
            <a:r>
              <a:rPr lang="pl-PL" altLang="pl-PL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uzyskał przychód ze sprzedaży produktów rolnych w wysokości co najmniej 5 tys. zł udokumentowany fakturą VAT lub fakturą VAT RR, lub wydrukiem paragonu fiskalnego kas rejestrujących, lub dokumentacją podatkową podatku dochodowego od osób fizycznych.</a:t>
            </a:r>
          </a:p>
          <a:p>
            <a:r>
              <a:rPr lang="pl-PL" altLang="pl-PL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Powyższy zapis nie ma zastosowania do osób fizycznych prowadzących gospodarstwo krócej niż 12 miesięcy.</a:t>
            </a:r>
          </a:p>
          <a:p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Kierowanie gospodarstwem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altLang="pl-PL" sz="2400" dirty="0"/>
              <a:t>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uznaje się, że rolnik będący osobą fizyczną kieruje gospodarstwem, jeżeli ponosi koszty i czerpie korzyści w związku z prowadzeniem tego gospodarstwa i podejmuje wszelkie decyzje dotyczące jego prowadzenia</a:t>
            </a:r>
          </a:p>
          <a:p>
            <a:pPr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1774851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629ABED4-14AB-46A9-B5E3-11F12419AA3F}"/>
              </a:ext>
            </a:extLst>
          </p:cNvPr>
          <p:cNvSpPr txBox="1">
            <a:spLocks/>
          </p:cNvSpPr>
          <p:nvPr/>
        </p:nvSpPr>
        <p:spPr>
          <a:xfrm>
            <a:off x="3198283" y="562504"/>
            <a:ext cx="774065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może być przyznana </a:t>
            </a:r>
            <a:r>
              <a:rPr lang="pl-PL" altLang="pl-PL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osobom fizycznym</a:t>
            </a:r>
            <a:r>
              <a:rPr lang="pl-PL" alt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które wspólnie ubiegają się o pomoc (grupie rolników), zwanych </a:t>
            </a:r>
            <a:r>
              <a:rPr lang="pl-PL" altLang="pl-PL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„osobami wspólnie wnioskującymi”</a:t>
            </a:r>
            <a:r>
              <a:rPr lang="pl-PL" alt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jeżeli:</a:t>
            </a:r>
            <a:endParaRPr lang="pl-PL" altLang="pl-PL" sz="2200" dirty="0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20442086-40D2-4CF9-8EB5-0598CBCF8EE7}"/>
              </a:ext>
            </a:extLst>
          </p:cNvPr>
          <p:cNvSpPr txBox="1">
            <a:spLocks/>
          </p:cNvSpPr>
          <p:nvPr/>
        </p:nvSpPr>
        <p:spPr>
          <a:xfrm>
            <a:off x="719666" y="1769533"/>
            <a:ext cx="10752667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AutoNum type="arabicParenR"/>
              <a:defRPr/>
            </a:pPr>
            <a:r>
              <a:rPr lang="pl-PL" sz="2200" u="sng" dirty="0">
                <a:latin typeface="Times New Roman" pitchFamily="18" charset="0"/>
                <a:cs typeface="Times New Roman" pitchFamily="18" charset="0"/>
              </a:rPr>
              <a:t>każda z nich spełnia warunki 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określone dla osób fizycznych;</a:t>
            </a:r>
          </a:p>
          <a:p>
            <a:pPr marL="457200" indent="-457200">
              <a:buFontTx/>
              <a:buAutoNum type="arabicParenR"/>
              <a:defRPr/>
            </a:pPr>
            <a:r>
              <a:rPr lang="pl-PL" sz="2200" u="sng" dirty="0">
                <a:latin typeface="Times New Roman" pitchFamily="18" charset="0"/>
                <a:cs typeface="Times New Roman" pitchFamily="18" charset="0"/>
              </a:rPr>
              <a:t>zawarły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pomiędzy sobą, </a:t>
            </a:r>
            <a:r>
              <a:rPr lang="pl-PL" sz="2200" u="sng" dirty="0">
                <a:latin typeface="Times New Roman" pitchFamily="18" charset="0"/>
                <a:cs typeface="Times New Roman" pitchFamily="18" charset="0"/>
              </a:rPr>
              <a:t>w formie pisemnej, umowę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, której czas trwania nie może być krótszy niż </a:t>
            </a:r>
            <a:r>
              <a:rPr lang="pl-PL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lat</a:t>
            </a: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 od dnia złożenia przez te osoby wniosku o przyznanie pomocy, zawierającą w szczególności postanowienia dotyczące zasad wspólnego używania przedmiotu operacji oraz zakresu prac wykonywanych przez każdą z tych osób uwzględniającego zasoby i potrzeby gospodarstw tych osób;</a:t>
            </a:r>
          </a:p>
          <a:p>
            <a:pPr marL="457200" indent="-457200">
              <a:buFontTx/>
              <a:buAutoNum type="arabicParenR"/>
              <a:defRPr/>
            </a:pPr>
            <a:r>
              <a:rPr lang="pl-PL" sz="2200" dirty="0">
                <a:latin typeface="Times New Roman" pitchFamily="18" charset="0"/>
                <a:cs typeface="Times New Roman" pitchFamily="18" charset="0"/>
              </a:rPr>
              <a:t>realizacja takiej operacji wspólnie jest uzasadniona co najmniej organizacją i skalą prowadzonej działalności rolniczej.</a:t>
            </a:r>
          </a:p>
          <a:p>
            <a:pPr algn="ctr">
              <a:defRPr/>
            </a:pPr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W przypadku wniosku o przyznanie pomocy składanego przez osoby wspólnie wnioskujące </a:t>
            </a:r>
            <a:r>
              <a:rPr lang="pl-PL" sz="2000" u="sng" dirty="0">
                <a:latin typeface="Times New Roman" pitchFamily="18" charset="0"/>
                <a:cs typeface="Times New Roman" pitchFamily="18" charset="0"/>
              </a:rPr>
              <a:t>wnioskowaną kwotę pomocy</a:t>
            </a: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, podaje się z uwzględnieniem zakresu prac wykonywanych przez każdą z tych osób. </a:t>
            </a:r>
            <a:endParaRPr lang="pl-PL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  <a:defRPr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204293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E80C33-DD3E-4C58-AE41-B05FB08AAB5F}"/>
              </a:ext>
            </a:extLst>
          </p:cNvPr>
          <p:cNvSpPr txBox="1">
            <a:spLocks/>
          </p:cNvSpPr>
          <p:nvPr/>
        </p:nvSpPr>
        <p:spPr>
          <a:xfrm>
            <a:off x="3672417" y="49177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przyznaje się na operację:</a:t>
            </a:r>
            <a:endParaRPr lang="pl-PL" altLang="pl-PL" sz="2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CD3ADA-9EA6-47BB-B917-6964A93EA1CB}"/>
              </a:ext>
            </a:extLst>
          </p:cNvPr>
          <p:cNvSpPr txBox="1">
            <a:spLocks/>
          </p:cNvSpPr>
          <p:nvPr/>
        </p:nvSpPr>
        <p:spPr>
          <a:xfrm>
            <a:off x="508000" y="1634778"/>
            <a:ext cx="11176000" cy="45259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zapewniającą </a:t>
            </a:r>
            <a:r>
              <a:rPr lang="pl-PL" alt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poprawę ogólnych wyników gospodarstwa w obszarze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rozwój produkcji prosiąt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wyniku realizacji której nastąpi w gospodarstwie </a:t>
            </a: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wzrost liczby loch do co najmniej 50  - zwanym </a:t>
            </a:r>
            <a:r>
              <a:rPr lang="pl-PL" alt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Obszarem A</a:t>
            </a: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lub </a:t>
            </a:r>
          </a:p>
          <a:p>
            <a:pPr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rozwój produkcji mleka krowiego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wyniku realizacji której nastąpi w gospodarstwie </a:t>
            </a: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wzrost liczby krów w wieku &gt;24 m-cy (w dniu 15.V roku złożenia wniosku o płatność końcową) do co najmniej 25 - zwanym </a:t>
            </a:r>
            <a:r>
              <a:rPr lang="pl-PL" alt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Obszarem B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lub</a:t>
            </a:r>
          </a:p>
          <a:p>
            <a:pPr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rozwój produkcji bydła mięsnego 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zwanym </a:t>
            </a:r>
            <a:r>
              <a:rPr lang="pl-PL" alt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Obszarem C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lub</a:t>
            </a:r>
          </a:p>
          <a:p>
            <a:pPr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l-PL" alt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związanym z racjonalizacją technologii produkcji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wprowadzeniem innowacji, zmianą profilu produkcji, zwiększeniem skali produkcji, poprawą jakości produkcji lub zwiększeniem wartości dodanej produktu - </a:t>
            </a:r>
            <a:r>
              <a:rPr lang="pl-PL" altLang="pl-PL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zwanym </a:t>
            </a:r>
            <a:r>
              <a:rPr lang="pl-PL" altLang="pl-PL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Obszarem D</a:t>
            </a: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None/>
            </a:pPr>
            <a:r>
              <a:rPr lang="pl-PL" alt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w obszarze nawadniania w gospodarstwie</a:t>
            </a:r>
          </a:p>
        </p:txBody>
      </p:sp>
    </p:spTree>
    <p:extLst>
      <p:ext uri="{BB962C8B-B14F-4D97-AF65-F5344CB8AC3E}">
        <p14:creationId xmlns:p14="http://schemas.microsoft.com/office/powerpoint/2010/main" val="20226022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TT00053">
  <a:themeElements>
    <a:clrScheme name="1_ATT00053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ATT0005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None/>
          <a:tabLst/>
          <a:defRPr kumimoji="0" lang="pl-PL" sz="28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None/>
          <a:tabLst/>
          <a:defRPr kumimoji="0" lang="pl-PL" sz="28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ATT00053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TT00053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TT00053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TT00053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TT00053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TT00053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TT00053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TT00053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4381</TotalTime>
  <Words>6513</Words>
  <Application>Microsoft Office PowerPoint</Application>
  <PresentationFormat>Panoramiczny</PresentationFormat>
  <Paragraphs>340</Paragraphs>
  <Slides>46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11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46</vt:i4>
      </vt:variant>
    </vt:vector>
  </HeadingPairs>
  <TitlesOfParts>
    <vt:vector size="59" baseType="lpstr">
      <vt:lpstr>Arial</vt:lpstr>
      <vt:lpstr>Arial</vt:lpstr>
      <vt:lpstr>Arial Black</vt:lpstr>
      <vt:lpstr>Calibri</vt:lpstr>
      <vt:lpstr>Calibri Light</vt:lpstr>
      <vt:lpstr>Times New Roman</vt:lpstr>
      <vt:lpstr>titilliumregular</vt:lpstr>
      <vt:lpstr>Trebuchet MS</vt:lpstr>
      <vt:lpstr>Verdana</vt:lpstr>
      <vt:lpstr>Wingdings</vt:lpstr>
      <vt:lpstr>Wingdings 3</vt:lpstr>
      <vt:lpstr>Motyw pakietu Office</vt:lpstr>
      <vt:lpstr>1_ATT00053</vt:lpstr>
      <vt:lpstr>,</vt:lpstr>
      <vt:lpstr>Prezentacja programu PowerPoint</vt:lpstr>
      <vt:lpstr>Prezentacja programu PowerPoint</vt:lpstr>
      <vt:lpstr>Beneficjenci  „Modernizacja gospodarstw rolnych”</vt:lpstr>
      <vt:lpstr>Pomoc może zostać przyznana, jeżeli rolnik:</vt:lpstr>
      <vt:lpstr>Dodatkowe warunki przyznania pomocy:</vt:lpstr>
      <vt:lpstr>Ważne definicje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Inwestycje przyczyniające się do ochrony środowiska i klimatu  </vt:lpstr>
      <vt:lpstr>Inwestycje w gospodarstwach rolnych w zakresie OZE i poprawy efektywności energetycznej   </vt:lpstr>
      <vt:lpstr>Inwestycje w gospodarstwach rolnych zwiększające konkurencyjność (dotacja)    </vt:lpstr>
      <vt:lpstr>Inwestycje w gospodarstwach rolnych zwiększające konkurencyjność (instrumenty finansowe)    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PC</dc:creator>
  <cp:lastModifiedBy>Dell</cp:lastModifiedBy>
  <cp:revision>295</cp:revision>
  <cp:lastPrinted>2020-03-02T13:53:20Z</cp:lastPrinted>
  <dcterms:created xsi:type="dcterms:W3CDTF">2019-09-19T12:20:20Z</dcterms:created>
  <dcterms:modified xsi:type="dcterms:W3CDTF">2021-07-08T07:53:57Z</dcterms:modified>
</cp:coreProperties>
</file>